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8" r:id="rId3"/>
    <p:sldId id="286" r:id="rId4"/>
    <p:sldId id="259" r:id="rId5"/>
    <p:sldId id="260" r:id="rId6"/>
    <p:sldId id="267" r:id="rId7"/>
    <p:sldId id="261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4" r:id="rId21"/>
    <p:sldId id="280" r:id="rId22"/>
    <p:sldId id="281" r:id="rId23"/>
    <p:sldId id="292" r:id="rId24"/>
    <p:sldId id="295" r:id="rId25"/>
    <p:sldId id="282" r:id="rId26"/>
    <p:sldId id="288" r:id="rId27"/>
    <p:sldId id="289" r:id="rId28"/>
    <p:sldId id="290" r:id="rId29"/>
    <p:sldId id="283" r:id="rId30"/>
    <p:sldId id="287" r:id="rId31"/>
    <p:sldId id="284" r:id="rId32"/>
    <p:sldId id="285" r:id="rId33"/>
    <p:sldId id="279" r:id="rId34"/>
    <p:sldId id="265" r:id="rId35"/>
    <p:sldId id="294" r:id="rId36"/>
    <p:sldId id="296" r:id="rId37"/>
    <p:sldId id="297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583" autoAdjust="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4F26-B3FB-4E40-B8BB-F3EB9755965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7C47-A423-4118-88D6-A25DAC01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981200"/>
          </a:xfrm>
        </p:spPr>
        <p:txBody>
          <a:bodyPr/>
          <a:lstStyle/>
          <a:p>
            <a:r>
              <a:rPr lang="bg-BG" b="1" i="1" dirty="0" smtClean="0"/>
              <a:t>ДОКАЗВАНЕ НА МОЗЪЧНА СМЪРТ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i="1" dirty="0" smtClean="0">
                <a:solidFill>
                  <a:schemeClr val="tx1"/>
                </a:solidFill>
              </a:rPr>
              <a:t>ВЕЛИКО ТЪРНОВО</a:t>
            </a:r>
          </a:p>
          <a:p>
            <a:r>
              <a:rPr lang="bg-BG" i="1" dirty="0" smtClean="0">
                <a:solidFill>
                  <a:schemeClr val="tx1"/>
                </a:solidFill>
              </a:rPr>
              <a:t>02-04 Август 2019</a:t>
            </a:r>
          </a:p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6300" i="1" dirty="0" smtClean="0">
                <a:solidFill>
                  <a:srgbClr val="FF0000"/>
                </a:solidFill>
              </a:rPr>
              <a:t>Липсва зенична реакция на светлина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r>
              <a:rPr lang="bg-BG" sz="5900" dirty="0" smtClean="0"/>
              <a:t>Високи дози адреномиметици</a:t>
            </a:r>
          </a:p>
          <a:p>
            <a:r>
              <a:rPr lang="bg-BG" sz="5900" dirty="0" smtClean="0"/>
              <a:t>Високи дози Атропин</a:t>
            </a:r>
            <a:endParaRPr lang="en-US" sz="5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748518"/>
            <a:ext cx="4038599" cy="39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63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Липса на корнеален рефлекс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4243387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7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Липсва двигателна активност</a:t>
            </a:r>
          </a:p>
          <a:p>
            <a:endParaRPr lang="bg-BG" dirty="0"/>
          </a:p>
          <a:p>
            <a:r>
              <a:rPr lang="bg-BG" dirty="0" smtClean="0"/>
              <a:t>Стимулация в зоната на </a:t>
            </a:r>
            <a:r>
              <a:rPr lang="en-US" dirty="0" err="1" smtClean="0"/>
              <a:t>Trigeminus</a:t>
            </a:r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Стимулация в </a:t>
            </a:r>
            <a:r>
              <a:rPr lang="bg-BG" dirty="0" smtClean="0"/>
              <a:t>зоната на гръбначния мозък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7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602163"/>
          </a:xfrm>
        </p:spPr>
        <p:txBody>
          <a:bodyPr/>
          <a:lstStyle/>
          <a:p>
            <a:pPr marL="0" indent="0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Липса на </a:t>
            </a:r>
            <a:r>
              <a:rPr lang="bg-BG" sz="3000" i="1" dirty="0" smtClean="0">
                <a:solidFill>
                  <a:srgbClr val="FF0000"/>
                </a:solidFill>
              </a:rPr>
              <a:t>окуловестибуларен </a:t>
            </a:r>
            <a:r>
              <a:rPr lang="bg-BG" sz="3000" i="1" dirty="0" smtClean="0">
                <a:solidFill>
                  <a:srgbClr val="FF0000"/>
                </a:solidFill>
              </a:rPr>
              <a:t>рефлекс</a:t>
            </a:r>
          </a:p>
          <a:p>
            <a:endParaRPr lang="bg-BG" dirty="0"/>
          </a:p>
          <a:p>
            <a:r>
              <a:rPr lang="bg-BG" dirty="0" smtClean="0"/>
              <a:t>Глава повдигната на 30⁰, </a:t>
            </a:r>
            <a:r>
              <a:rPr lang="bg-BG" dirty="0" smtClean="0"/>
              <a:t>50 мл ледена вода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5000624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6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Липса на окулоцефален рефлекс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4572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0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17" y="1600200"/>
            <a:ext cx="3411083" cy="43434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Липсва рефлекс на повръщане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bg-BG" sz="3200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Стимулация на корен на език и задна фарингеална стена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4604791" cy="40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6097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276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Липсва кашличен рефлекс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endParaRPr lang="bg-BG" dirty="0" smtClean="0"/>
          </a:p>
          <a:p>
            <a:r>
              <a:rPr lang="bg-BG" dirty="0" smtClean="0"/>
              <a:t>Обикновено е </a:t>
            </a:r>
            <a:r>
              <a:rPr lang="bg-BG" dirty="0" smtClean="0"/>
              <a:t>последният </a:t>
            </a:r>
            <a:r>
              <a:rPr lang="bg-BG" dirty="0" smtClean="0"/>
              <a:t>който се губи, и </a:t>
            </a:r>
            <a:r>
              <a:rPr lang="bg-BG" dirty="0" smtClean="0"/>
              <a:t>първият, </a:t>
            </a:r>
            <a:r>
              <a:rPr lang="bg-BG" dirty="0" smtClean="0"/>
              <a:t>който се забелязва.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08983"/>
            <a:ext cx="4405311" cy="421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498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9756" y="1524000"/>
            <a:ext cx="6153444" cy="1096962"/>
          </a:xfrm>
        </p:spPr>
        <p:txBody>
          <a:bodyPr/>
          <a:lstStyle/>
          <a:p>
            <a:r>
              <a:rPr lang="bg-BG" sz="3000" b="0" i="1" dirty="0">
                <a:solidFill>
                  <a:srgbClr val="FF0000"/>
                </a:solidFill>
              </a:rPr>
              <a:t>Липса на окулокардиален рефлекс</a:t>
            </a:r>
            <a:endParaRPr lang="en-US" sz="3000" b="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285999"/>
            <a:ext cx="3657600" cy="38401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bg-BG" dirty="0" smtClean="0"/>
          </a:p>
          <a:p>
            <a:r>
              <a:rPr lang="bg-BG" dirty="0" smtClean="0"/>
              <a:t>15 </a:t>
            </a:r>
            <a:r>
              <a:rPr lang="en-US" dirty="0" smtClean="0"/>
              <a:t>sec </a:t>
            </a:r>
            <a:r>
              <a:rPr lang="bg-BG" dirty="0" smtClean="0"/>
              <a:t>компресия</a:t>
            </a:r>
          </a:p>
          <a:p>
            <a:r>
              <a:rPr lang="bg-BG" dirty="0" smtClean="0"/>
              <a:t>10</a:t>
            </a:r>
            <a:r>
              <a:rPr lang="en-US" dirty="0" smtClean="0"/>
              <a:t> </a:t>
            </a:r>
            <a:r>
              <a:rPr lang="bg-BG" dirty="0" smtClean="0"/>
              <a:t>% </a:t>
            </a:r>
            <a:r>
              <a:rPr lang="bg-BG" dirty="0" smtClean="0"/>
              <a:t>намаляване на пулсовата честота</a:t>
            </a:r>
          </a:p>
          <a:p>
            <a:r>
              <a:rPr lang="bg-BG" dirty="0" smtClean="0"/>
              <a:t>35% намаляване на </a:t>
            </a:r>
            <a:r>
              <a:rPr lang="bg-BG" dirty="0" smtClean="0"/>
              <a:t>артериалното</a:t>
            </a:r>
            <a:r>
              <a:rPr lang="en-US" dirty="0" smtClean="0"/>
              <a:t> </a:t>
            </a:r>
            <a:r>
              <a:rPr lang="bg-BG" dirty="0" smtClean="0"/>
              <a:t>налягане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467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Атропинов тест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bg-BG" i="1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0,0</a:t>
            </a:r>
            <a:r>
              <a:rPr lang="en-US" dirty="0" smtClean="0"/>
              <a:t>5 mg/kg</a:t>
            </a:r>
            <a:endParaRPr lang="en-US" dirty="0" smtClean="0"/>
          </a:p>
          <a:p>
            <a:r>
              <a:rPr lang="bg-BG" dirty="0" smtClean="0"/>
              <a:t>10% </a:t>
            </a:r>
            <a:r>
              <a:rPr lang="bg-BG" dirty="0" smtClean="0"/>
              <a:t>намаляване </a:t>
            </a:r>
            <a:r>
              <a:rPr lang="bg-BG" dirty="0" smtClean="0"/>
              <a:t>на пулсовата честота</a:t>
            </a:r>
          </a:p>
          <a:p>
            <a:r>
              <a:rPr lang="bg-BG" dirty="0" smtClean="0"/>
              <a:t>Приложение през отделна </a:t>
            </a:r>
            <a:r>
              <a:rPr lang="bg-BG" dirty="0" smtClean="0"/>
              <a:t>венозна </a:t>
            </a:r>
            <a:r>
              <a:rPr lang="bg-BG" dirty="0" smtClean="0"/>
              <a:t>линия</a:t>
            </a:r>
          </a:p>
          <a:p>
            <a:r>
              <a:rPr lang="bg-BG" dirty="0" smtClean="0"/>
              <a:t>Провежда се след изследване на зеничните </a:t>
            </a:r>
            <a:r>
              <a:rPr lang="bg-BG" dirty="0" smtClean="0"/>
              <a:t>реакции </a:t>
            </a:r>
            <a:r>
              <a:rPr lang="bg-BG" dirty="0" smtClean="0"/>
              <a:t>на светлина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34" y="2438401"/>
            <a:ext cx="2928937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6187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Клинични тестове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Апнеичен тест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CO2 &gt; 55 mmHg</a:t>
            </a:r>
          </a:p>
          <a:p>
            <a:r>
              <a:rPr lang="en-US" dirty="0" smtClean="0"/>
              <a:t>20</a:t>
            </a:r>
            <a:r>
              <a:rPr lang="bg-BG" dirty="0" smtClean="0"/>
              <a:t> </a:t>
            </a:r>
            <a:r>
              <a:rPr lang="en-US" dirty="0" smtClean="0"/>
              <a:t>mmHg </a:t>
            </a:r>
            <a:r>
              <a:rPr lang="bg-BG" dirty="0" smtClean="0"/>
              <a:t>над изходната стойност</a:t>
            </a:r>
            <a:endParaRPr lang="en-US" dirty="0" smtClean="0"/>
          </a:p>
          <a:p>
            <a:r>
              <a:rPr lang="en-US" dirty="0" smtClean="0"/>
              <a:t>CO2 </a:t>
            </a:r>
            <a:r>
              <a:rPr lang="bg-BG" dirty="0" smtClean="0"/>
              <a:t>нараства с </a:t>
            </a:r>
            <a:r>
              <a:rPr lang="bg-BG" dirty="0" smtClean="0"/>
              <a:t>2-3 </a:t>
            </a:r>
            <a:r>
              <a:rPr lang="en-US" dirty="0" smtClean="0"/>
              <a:t>mmHg/min</a:t>
            </a:r>
            <a:endParaRPr lang="bg-BG" dirty="0" smtClean="0"/>
          </a:p>
          <a:p>
            <a:r>
              <a:rPr lang="bg-BG" dirty="0" smtClean="0"/>
              <a:t>Изпълнява </a:t>
            </a:r>
            <a:r>
              <a:rPr lang="bg-BG" dirty="0" smtClean="0"/>
              <a:t>се последен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2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Смърт-дефиниция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/>
          <a:lstStyle/>
          <a:p>
            <a:r>
              <a:rPr lang="bg-BG" dirty="0" smtClean="0"/>
              <a:t>История</a:t>
            </a:r>
          </a:p>
          <a:p>
            <a:r>
              <a:rPr lang="bg-BG" dirty="0" smtClean="0"/>
              <a:t>Древна Гърция-</a:t>
            </a:r>
            <a:r>
              <a:rPr lang="en-US" dirty="0" smtClean="0"/>
              <a:t>Vital spirit</a:t>
            </a:r>
            <a:endParaRPr lang="bg-BG" dirty="0" smtClean="0"/>
          </a:p>
          <a:p>
            <a:r>
              <a:rPr lang="bg-BG" dirty="0" smtClean="0"/>
              <a:t>Смъртта като процес</a:t>
            </a:r>
            <a:endParaRPr lang="en-US" dirty="0" smtClean="0"/>
          </a:p>
          <a:p>
            <a:r>
              <a:rPr lang="en-US" dirty="0" smtClean="0"/>
              <a:t>19 </a:t>
            </a:r>
            <a:r>
              <a:rPr lang="bg-BG" dirty="0" smtClean="0"/>
              <a:t>в</a:t>
            </a:r>
            <a:r>
              <a:rPr lang="bg-BG" dirty="0" smtClean="0"/>
              <a:t>. Вирхов</a:t>
            </a:r>
          </a:p>
          <a:p>
            <a:r>
              <a:rPr lang="bg-BG" dirty="0" smtClean="0"/>
              <a:t>20</a:t>
            </a:r>
            <a:r>
              <a:rPr lang="en-US" dirty="0" smtClean="0"/>
              <a:t> </a:t>
            </a:r>
            <a:r>
              <a:rPr lang="bg-BG" dirty="0" smtClean="0"/>
              <a:t>в</a:t>
            </a:r>
            <a:r>
              <a:rPr lang="bg-BG" dirty="0" smtClean="0"/>
              <a:t>. </a:t>
            </a:r>
            <a:r>
              <a:rPr lang="en-US" dirty="0" err="1" smtClean="0"/>
              <a:t>Mollaret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err="1" smtClean="0"/>
              <a:t>Goulon</a:t>
            </a:r>
            <a:r>
              <a:rPr lang="en-US" dirty="0" smtClean="0"/>
              <a:t>- coma </a:t>
            </a:r>
            <a:r>
              <a:rPr lang="en-US" dirty="0" err="1" smtClean="0"/>
              <a:t>depasse</a:t>
            </a:r>
            <a:endParaRPr lang="bg-BG" dirty="0" smtClean="0"/>
          </a:p>
          <a:p>
            <a:r>
              <a:rPr lang="bg-BG" dirty="0" smtClean="0"/>
              <a:t>1968</a:t>
            </a:r>
            <a:r>
              <a:rPr lang="en-US" dirty="0" smtClean="0"/>
              <a:t> </a:t>
            </a:r>
            <a:r>
              <a:rPr lang="bg-BG" dirty="0" smtClean="0"/>
              <a:t>г</a:t>
            </a:r>
            <a:r>
              <a:rPr lang="bg-BG" dirty="0" smtClean="0"/>
              <a:t>.  </a:t>
            </a:r>
            <a:r>
              <a:rPr lang="en-US" dirty="0" smtClean="0"/>
              <a:t>World Medical Association, Harvard medical school- </a:t>
            </a:r>
            <a:r>
              <a:rPr lang="bg-BG" dirty="0" smtClean="0"/>
              <a:t>неврологични </a:t>
            </a:r>
            <a:r>
              <a:rPr lang="bg-BG" dirty="0" smtClean="0"/>
              <a:t>критерии</a:t>
            </a:r>
            <a:r>
              <a:rPr lang="en-US" dirty="0" smtClean="0"/>
              <a:t>	</a:t>
            </a:r>
            <a:endParaRPr lang="bg-B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769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900" b="1" i="1" dirty="0"/>
              <a:t>Инструментални методи</a:t>
            </a:r>
            <a:br>
              <a:rPr lang="bg-BG" sz="4900" b="1" i="1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Феномени свързани с мозъчната смърт</a:t>
            </a:r>
          </a:p>
          <a:p>
            <a:pPr marL="0" indent="0">
              <a:buNone/>
            </a:pPr>
            <a:endParaRPr lang="bg-BG" dirty="0" smtClean="0"/>
          </a:p>
          <a:p>
            <a:pPr indent="-342900"/>
            <a:r>
              <a:rPr lang="bg-BG" dirty="0" smtClean="0"/>
              <a:t>Липса на </a:t>
            </a:r>
            <a:r>
              <a:rPr lang="bg-BG" dirty="0" smtClean="0"/>
              <a:t>електрическа активност</a:t>
            </a:r>
            <a:endParaRPr lang="bg-BG" dirty="0" smtClean="0"/>
          </a:p>
          <a:p>
            <a:pPr indent="-342900"/>
            <a:r>
              <a:rPr lang="bg-BG" dirty="0" smtClean="0"/>
              <a:t>Липса на мозъчна циркулация</a:t>
            </a:r>
          </a:p>
          <a:p>
            <a:pPr indent="-342900"/>
            <a:r>
              <a:rPr lang="bg-BG" dirty="0" smtClean="0"/>
              <a:t>Липса на метаболитна активност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904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bg-BG" b="1" i="1" dirty="0" smtClean="0"/>
              <a:t>Инструментални 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dirty="0" smtClean="0"/>
              <a:t>Инструменталните методи се използват за да демонстрират един от феномените свързани с мозъчната смърт.</a:t>
            </a:r>
            <a:endParaRPr lang="en-US" dirty="0" smtClean="0"/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При концепцията за</a:t>
            </a:r>
            <a:r>
              <a:rPr lang="en-US" dirty="0" smtClean="0"/>
              <a:t> </a:t>
            </a:r>
            <a:r>
              <a:rPr lang="bg-BG" dirty="0" smtClean="0"/>
              <a:t>смърт на мозъчния ствол не са задължителни.</a:t>
            </a:r>
            <a:endParaRPr lang="en-US" dirty="0" smtClean="0"/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При концепцията за смърт на целия мозък е задължително да се използва един от тях.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561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Електроенцефалография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bg-BG" b="1" i="1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Най-малко 8 отвеждания</a:t>
            </a:r>
          </a:p>
          <a:p>
            <a:pPr algn="just"/>
            <a:r>
              <a:rPr lang="en-US" dirty="0" smtClean="0"/>
              <a:t>2 </a:t>
            </a:r>
            <a:r>
              <a:rPr lang="en-US" dirty="0" err="1" smtClean="0"/>
              <a:t>microV</a:t>
            </a:r>
            <a:r>
              <a:rPr lang="en-US" dirty="0" smtClean="0"/>
              <a:t>/mm</a:t>
            </a:r>
          </a:p>
          <a:p>
            <a:pPr algn="just"/>
            <a:r>
              <a:rPr lang="bg-BG" dirty="0" smtClean="0"/>
              <a:t>Два записа с продължителност 30</a:t>
            </a:r>
            <a:r>
              <a:rPr lang="en-US" dirty="0" smtClean="0"/>
              <a:t> min </a:t>
            </a:r>
            <a:r>
              <a:rPr lang="bg-BG" dirty="0" smtClean="0"/>
              <a:t>през интервал от 6 часа</a:t>
            </a:r>
          </a:p>
          <a:p>
            <a:pPr algn="just"/>
            <a:r>
              <a:rPr lang="bg-BG" dirty="0" smtClean="0"/>
              <a:t>Не се прилага при деца &lt; </a:t>
            </a:r>
            <a:r>
              <a:rPr lang="bg-BG" dirty="0" smtClean="0"/>
              <a:t>6 г</a:t>
            </a:r>
            <a:endParaRPr lang="bg-BG" dirty="0" smtClean="0"/>
          </a:p>
          <a:p>
            <a:pPr algn="just"/>
            <a:r>
              <a:rPr lang="bg-BG" dirty="0" smtClean="0"/>
              <a:t>Мултимодални евокирани потенциали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                </a:t>
            </a:r>
            <a:r>
              <a:rPr lang="bg-BG" sz="3000" i="1" dirty="0" smtClean="0">
                <a:solidFill>
                  <a:srgbClr val="FF0000"/>
                </a:solidFill>
              </a:rPr>
              <a:t>Електроенцефалография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442982" cy="40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3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                </a:t>
            </a:r>
            <a:r>
              <a:rPr lang="bg-BG" sz="3000" i="1" dirty="0" smtClean="0">
                <a:solidFill>
                  <a:srgbClr val="FF0000"/>
                </a:solidFill>
              </a:rPr>
              <a:t>Евокирани потенциали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4981575" cy="372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0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Транскраниален </a:t>
            </a:r>
            <a:r>
              <a:rPr lang="bg-BG" sz="3000" i="1" dirty="0" smtClean="0">
                <a:solidFill>
                  <a:srgbClr val="FF0000"/>
                </a:solidFill>
              </a:rPr>
              <a:t>доплер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bg-BG" b="1" i="1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Демонстрира липсата на мозъчна </a:t>
            </a:r>
            <a:r>
              <a:rPr lang="bg-BG" dirty="0" smtClean="0"/>
              <a:t>циркулация</a:t>
            </a:r>
            <a:endParaRPr lang="bg-BG" dirty="0" smtClean="0"/>
          </a:p>
          <a:p>
            <a:r>
              <a:rPr lang="bg-BG" dirty="0" smtClean="0"/>
              <a:t>Лесноприложим</a:t>
            </a:r>
          </a:p>
          <a:p>
            <a:r>
              <a:rPr lang="bg-BG" dirty="0" smtClean="0"/>
              <a:t>Изисква квалифициран специалист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95654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bg-BG" sz="3000" i="1" dirty="0">
                <a:solidFill>
                  <a:srgbClr val="FF0000"/>
                </a:solidFill>
              </a:rPr>
              <a:t>Транскраниален </a:t>
            </a:r>
            <a:r>
              <a:rPr lang="bg-BG" sz="3000" i="1" dirty="0" smtClean="0">
                <a:solidFill>
                  <a:srgbClr val="FF0000"/>
                </a:solidFill>
              </a:rPr>
              <a:t>доплер</a:t>
            </a:r>
            <a:endParaRPr lang="bg-BG" sz="3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4196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7400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bg-BG" sz="3000" i="1" dirty="0">
                <a:solidFill>
                  <a:srgbClr val="FF0000"/>
                </a:solidFill>
              </a:rPr>
              <a:t>Транскраниален </a:t>
            </a:r>
            <a:r>
              <a:rPr lang="bg-BG" sz="3000" i="1" dirty="0" smtClean="0">
                <a:solidFill>
                  <a:srgbClr val="FF0000"/>
                </a:solidFill>
              </a:rPr>
              <a:t>доплер</a:t>
            </a:r>
            <a:endParaRPr lang="bg-BG" sz="3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2438400"/>
            <a:ext cx="47910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1589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bg-BG" sz="3000" i="1" dirty="0">
                <a:solidFill>
                  <a:srgbClr val="FF0000"/>
                </a:solidFill>
              </a:rPr>
              <a:t>Транскраниален </a:t>
            </a:r>
            <a:r>
              <a:rPr lang="bg-BG" sz="3000" i="1" dirty="0" smtClean="0">
                <a:solidFill>
                  <a:srgbClr val="FF0000"/>
                </a:solidFill>
              </a:rPr>
              <a:t>доплер</a:t>
            </a:r>
            <a:endParaRPr lang="bg-BG" sz="3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7910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407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Мозъчна артериография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 smtClean="0"/>
              <a:t>Тотална липса на контрастиране на </a:t>
            </a:r>
            <a:r>
              <a:rPr lang="bg-BG" dirty="0" smtClean="0"/>
              <a:t>артерии  и</a:t>
            </a:r>
            <a:r>
              <a:rPr lang="en-US" dirty="0" smtClean="0"/>
              <a:t> </a:t>
            </a:r>
            <a:r>
              <a:rPr lang="bg-BG" dirty="0" smtClean="0"/>
              <a:t>вени</a:t>
            </a:r>
          </a:p>
          <a:p>
            <a:pPr algn="just"/>
            <a:r>
              <a:rPr lang="bg-BG" dirty="0" smtClean="0"/>
              <a:t>Контрастиране </a:t>
            </a:r>
            <a:r>
              <a:rPr lang="bg-BG" dirty="0" smtClean="0"/>
              <a:t>до ниво велизиев кръг</a:t>
            </a:r>
          </a:p>
          <a:p>
            <a:pPr algn="just"/>
            <a:r>
              <a:rPr lang="bg-BG" dirty="0" smtClean="0"/>
              <a:t>Забавяне на артериовенозната циркулация </a:t>
            </a:r>
            <a:r>
              <a:rPr lang="bg-BG" dirty="0" smtClean="0"/>
              <a:t>над </a:t>
            </a:r>
            <a:r>
              <a:rPr lang="bg-BG" dirty="0" smtClean="0"/>
              <a:t>15 </a:t>
            </a:r>
            <a:r>
              <a:rPr lang="en-US" dirty="0" smtClean="0"/>
              <a:t>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670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Смърт-дефиниция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r>
              <a:rPr lang="ru-RU" dirty="0"/>
              <a:t>Циркулаторни </a:t>
            </a:r>
            <a:r>
              <a:rPr lang="ru-RU" dirty="0" smtClean="0"/>
              <a:t>критерии</a:t>
            </a:r>
            <a:endParaRPr lang="ru-RU" dirty="0"/>
          </a:p>
          <a:p>
            <a:r>
              <a:rPr lang="ru-RU" dirty="0"/>
              <a:t>Неврологични </a:t>
            </a:r>
            <a:r>
              <a:rPr lang="ru-RU" dirty="0" smtClean="0"/>
              <a:t>критерии</a:t>
            </a:r>
            <a:endParaRPr lang="ru-RU" dirty="0"/>
          </a:p>
          <a:p>
            <a:r>
              <a:rPr lang="ru-RU" dirty="0"/>
              <a:t>Соматични </a:t>
            </a:r>
            <a:r>
              <a:rPr lang="ru-RU" dirty="0" smtClean="0"/>
              <a:t>критерии</a:t>
            </a:r>
            <a:endParaRPr lang="ru-RU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264477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i="1" dirty="0" smtClean="0">
                <a:solidFill>
                  <a:srgbClr val="FF0000"/>
                </a:solidFill>
              </a:rPr>
              <a:t>Колко вида смърт има?</a:t>
            </a:r>
            <a:endParaRPr lang="en-US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67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Инструментални 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bg-BG" sz="3000" i="1" dirty="0">
                <a:solidFill>
                  <a:srgbClr val="FF0000"/>
                </a:solidFill>
              </a:rPr>
              <a:t>Мозъчна артериография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4432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Мзъчна гамаграфия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8347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673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CT </a:t>
            </a:r>
            <a:r>
              <a:rPr lang="bg-BG" sz="3000" i="1" dirty="0" smtClean="0">
                <a:solidFill>
                  <a:srgbClr val="FF0000"/>
                </a:solidFill>
              </a:rPr>
              <a:t>Ангиография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598"/>
            <a:ext cx="6779582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516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/>
              <a:t>Инструментални </a:t>
            </a:r>
            <a:r>
              <a:rPr lang="bg-BG" b="1" i="1" dirty="0" smtClean="0"/>
              <a:t>методи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886"/>
            <a:ext cx="7620000" cy="407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Не съществува инструментален метод, через който да се постави диагнозата мозъчна смърт.</a:t>
            </a:r>
          </a:p>
          <a:p>
            <a:pPr marL="0" indent="0" algn="ctr">
              <a:buNone/>
            </a:pPr>
            <a:endParaRPr lang="bg-BG" sz="3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Инструменталните методи се използват само за потвърждаване на диагнозата.</a:t>
            </a:r>
            <a:endParaRPr lang="en-US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164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Период на изчакване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Harvard </a:t>
            </a:r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 smtClean="0"/>
              <a:t>school</a:t>
            </a:r>
            <a:r>
              <a:rPr lang="bg-BG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24</a:t>
            </a:r>
            <a:r>
              <a:rPr lang="bg-BG" dirty="0" smtClean="0"/>
              <a:t>ч.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НАРЕДБА № 14 ОТ 15 АПРИЛ </a:t>
            </a:r>
            <a:r>
              <a:rPr lang="ru-RU" dirty="0" smtClean="0"/>
              <a:t>2004 </a:t>
            </a: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en-US" dirty="0" smtClean="0"/>
              <a:t>-</a:t>
            </a:r>
            <a:r>
              <a:rPr lang="en-US" dirty="0" smtClean="0"/>
              <a:t>12</a:t>
            </a:r>
            <a:r>
              <a:rPr lang="bg-BG" dirty="0" smtClean="0"/>
              <a:t>ч.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ЕЕГ+ клинични </a:t>
            </a:r>
            <a:r>
              <a:rPr lang="ru-RU" dirty="0" smtClean="0"/>
              <a:t>тестове - 6ч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Ангиография + клинични </a:t>
            </a:r>
            <a:r>
              <a:rPr lang="ru-RU" dirty="0" smtClean="0"/>
              <a:t>тестове - 2ч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bg-BG" sz="3200" dirty="0" smtClean="0">
                <a:solidFill>
                  <a:srgbClr val="FF0000"/>
                </a:solidFill>
              </a:rPr>
              <a:t>Ако един от клиничните тестове или от инструменталните методи НЕ потвърди диагнозата </a:t>
            </a:r>
            <a:r>
              <a:rPr lang="bg-BG" sz="3200" dirty="0" smtClean="0">
                <a:solidFill>
                  <a:srgbClr val="FF0000"/>
                </a:solidFill>
              </a:rPr>
              <a:t>МОЗЪЧНА </a:t>
            </a:r>
            <a:r>
              <a:rPr lang="bg-BG" sz="3200" dirty="0" smtClean="0">
                <a:solidFill>
                  <a:srgbClr val="FF0000"/>
                </a:solidFill>
              </a:rPr>
              <a:t>СМЪРТ ?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Повторно </a:t>
            </a:r>
            <a:r>
              <a:rPr lang="bg-BG" dirty="0" smtClean="0"/>
              <a:t>потвърждаване - </a:t>
            </a:r>
            <a:r>
              <a:rPr lang="bg-BG" dirty="0" smtClean="0"/>
              <a:t>12ч.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3915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bg-BG" b="1" i="1" dirty="0" smtClean="0"/>
              <a:t>Особени </a:t>
            </a:r>
            <a:r>
              <a:rPr lang="bg-BG" b="1" i="1" dirty="0" smtClean="0"/>
              <a:t>ситуации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endParaRPr lang="bg-BG" dirty="0" smtClean="0"/>
          </a:p>
          <a:p>
            <a:pPr marL="114300" indent="0">
              <a:buNone/>
            </a:pPr>
            <a:r>
              <a:rPr lang="bg-BG" dirty="0" smtClean="0"/>
              <a:t>Деца</a:t>
            </a:r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r>
              <a:rPr lang="bg-BG" dirty="0" smtClean="0"/>
              <a:t>Барбитурати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6" y="1219200"/>
            <a:ext cx="2898775" cy="192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69343"/>
            <a:ext cx="2133600" cy="3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0627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bg-BG" b="1" i="1" dirty="0" smtClean="0"/>
              <a:t>Особени </a:t>
            </a:r>
            <a:r>
              <a:rPr lang="bg-BG" b="1" i="1" dirty="0" smtClean="0"/>
              <a:t>ситуации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7772400" cy="2286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g-BG" dirty="0" smtClean="0"/>
              <a:t>Период на изчакване</a:t>
            </a:r>
          </a:p>
          <a:p>
            <a:r>
              <a:rPr lang="bg-BG" dirty="0" smtClean="0"/>
              <a:t>7 дена след мозъчната увреда</a:t>
            </a:r>
          </a:p>
          <a:p>
            <a:r>
              <a:rPr lang="bg-BG" dirty="0" smtClean="0"/>
              <a:t>7 </a:t>
            </a:r>
            <a:r>
              <a:rPr lang="bg-BG" dirty="0" smtClean="0"/>
              <a:t>дена -</a:t>
            </a:r>
            <a:r>
              <a:rPr lang="bg-BG" dirty="0" smtClean="0"/>
              <a:t>2 </a:t>
            </a:r>
            <a:r>
              <a:rPr lang="bg-BG" dirty="0" smtClean="0"/>
              <a:t>месеца - </a:t>
            </a:r>
            <a:r>
              <a:rPr lang="bg-BG" dirty="0" smtClean="0">
                <a:solidFill>
                  <a:srgbClr val="FF0000"/>
                </a:solidFill>
              </a:rPr>
              <a:t>48ч</a:t>
            </a:r>
            <a:endParaRPr lang="bg-BG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2 </a:t>
            </a:r>
            <a:r>
              <a:rPr lang="bg-BG" dirty="0" smtClean="0"/>
              <a:t>месеца -1година - </a:t>
            </a:r>
            <a:r>
              <a:rPr lang="bg-BG" dirty="0" smtClean="0">
                <a:solidFill>
                  <a:srgbClr val="FF0000"/>
                </a:solidFill>
              </a:rPr>
              <a:t>24ч</a:t>
            </a:r>
            <a:endParaRPr lang="bg-BG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ЕЕГ е </a:t>
            </a:r>
            <a:r>
              <a:rPr lang="bg-BG" dirty="0" smtClean="0"/>
              <a:t>потвърдителен </a:t>
            </a:r>
            <a:r>
              <a:rPr lang="bg-BG" dirty="0" smtClean="0"/>
              <a:t>метод над </a:t>
            </a:r>
            <a:r>
              <a:rPr lang="bg-BG" dirty="0" smtClean="0">
                <a:solidFill>
                  <a:srgbClr val="FF0000"/>
                </a:solidFill>
              </a:rPr>
              <a:t>6 г </a:t>
            </a:r>
            <a:r>
              <a:rPr lang="bg-BG" dirty="0" smtClean="0"/>
              <a:t>възраст</a:t>
            </a:r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6" y="1219200"/>
            <a:ext cx="2898775" cy="192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0084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2517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bg-BG" b="1" i="1" dirty="0" smtClean="0"/>
              <a:t>Особени </a:t>
            </a:r>
            <a:r>
              <a:rPr lang="bg-BG" b="1" i="1" dirty="0" smtClean="0"/>
              <a:t>ситуации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r>
              <a:rPr lang="bg-BG" dirty="0" smtClean="0"/>
              <a:t>Барбитурати</a:t>
            </a:r>
          </a:p>
          <a:p>
            <a:pPr marL="114300" indent="0">
              <a:buNone/>
            </a:pPr>
            <a:r>
              <a:rPr lang="bg-BG" dirty="0" smtClean="0"/>
              <a:t>10-100</a:t>
            </a:r>
            <a:r>
              <a:rPr lang="en-US" dirty="0" smtClean="0"/>
              <a:t> micro</a:t>
            </a:r>
            <a:r>
              <a:rPr lang="bg-BG" dirty="0" smtClean="0"/>
              <a:t> </a:t>
            </a:r>
            <a:r>
              <a:rPr lang="en-US" dirty="0" smtClean="0"/>
              <a:t>g/ml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bg-BG" dirty="0" smtClean="0"/>
              <a:t>Клинична оценка</a:t>
            </a:r>
          </a:p>
          <a:p>
            <a:pPr marL="114300" indent="0">
              <a:buNone/>
            </a:pPr>
            <a:endParaRPr lang="bg-BG" dirty="0"/>
          </a:p>
          <a:p>
            <a:pPr marL="114300" indent="0">
              <a:buNone/>
            </a:pPr>
            <a:r>
              <a:rPr lang="bg-BG" dirty="0" smtClean="0"/>
              <a:t>Изследване на плазмени </a:t>
            </a:r>
            <a:r>
              <a:rPr lang="bg-BG" dirty="0" smtClean="0"/>
              <a:t>концентрации</a:t>
            </a:r>
            <a:endParaRPr lang="bg-BG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133600" cy="3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9191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981200"/>
          </a:xfrm>
        </p:spPr>
        <p:txBody>
          <a:bodyPr/>
          <a:lstStyle/>
          <a:p>
            <a:r>
              <a:rPr lang="bg-BG" b="1" i="1" dirty="0" smtClean="0"/>
              <a:t>ДОКАЗВАНЕ НА МОЗЪЧНА СМЪРТ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i="1" dirty="0" smtClean="0">
                <a:solidFill>
                  <a:schemeClr val="tx1"/>
                </a:solidFill>
              </a:rPr>
              <a:t>ВЕЛИКО ТЪРНОВО</a:t>
            </a:r>
          </a:p>
          <a:p>
            <a:r>
              <a:rPr lang="bg-BG" i="1" dirty="0" smtClean="0">
                <a:solidFill>
                  <a:schemeClr val="tx1"/>
                </a:solidFill>
              </a:rPr>
              <a:t>02-04 Август 2019</a:t>
            </a:r>
          </a:p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2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Концепция за мозъчна смърт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/>
          <a:lstStyle/>
          <a:p>
            <a:r>
              <a:rPr lang="bg-BG" dirty="0" smtClean="0"/>
              <a:t>Смърт на мозъчния ствол</a:t>
            </a:r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Неокортикална смърт</a:t>
            </a:r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Смърт </a:t>
            </a:r>
            <a:r>
              <a:rPr lang="bg-BG" dirty="0" smtClean="0"/>
              <a:t>на целия мозък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7107"/>
            <a:ext cx="316388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47870"/>
            <a:ext cx="3146425" cy="18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2" y="1178169"/>
            <a:ext cx="314642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56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 smtClean="0"/>
              <a:t>Мозъчна смърт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Кой поставя диагнозата </a:t>
            </a:r>
          </a:p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„ МОЗЪЧНА СМЪРТ“?</a:t>
            </a:r>
          </a:p>
          <a:p>
            <a:pPr marL="0" indent="0" algn="ctr">
              <a:buNone/>
            </a:pPr>
            <a:endParaRPr lang="bg-BG" sz="3000" i="1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Медицинска диагноза</a:t>
            </a:r>
          </a:p>
          <a:p>
            <a:r>
              <a:rPr lang="bg-BG" dirty="0" smtClean="0"/>
              <a:t>Правни аспекти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Мозъчна смърт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620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НАРЕДБА № 14 ОТ 15 АПРИЛ 2004 Г. ЗА МЕДИЦИНСКИТЕ КРИТЕРИИ И</a:t>
            </a:r>
          </a:p>
          <a:p>
            <a:pPr marL="0" indent="0" algn="ctr">
              <a:buNone/>
            </a:pPr>
            <a:r>
              <a:rPr lang="ru-RU" dirty="0"/>
              <a:t>РЕДА НА УСТАНОВЯВАНЕ НА СМЪРТ</a:t>
            </a:r>
          </a:p>
          <a:p>
            <a:pPr marL="0" indent="0" algn="ctr">
              <a:buNone/>
            </a:pPr>
            <a:r>
              <a:rPr lang="ru-RU" dirty="0"/>
              <a:t>Издадена от министъра на здравеопазването</a:t>
            </a:r>
          </a:p>
          <a:p>
            <a:pPr marL="0" indent="0" algn="ctr">
              <a:buNone/>
            </a:pPr>
            <a:r>
              <a:rPr lang="ru-RU" dirty="0"/>
              <a:t>Обн. ДВ. бр. 39 от 12 Май 2004 г., изм. и доп. ДВ. бр. 32 от 2 Април 2013 г.,</a:t>
            </a:r>
          </a:p>
          <a:p>
            <a:pPr marL="0" indent="0" algn="ctr">
              <a:buNone/>
            </a:pPr>
            <a:r>
              <a:rPr lang="ru-RU" dirty="0"/>
              <a:t>изм. ДВ. бр. 41 от 21 Май 2019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5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Предварителни условия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g-BG" dirty="0" smtClean="0"/>
              <a:t>Да са уведомени близките</a:t>
            </a:r>
          </a:p>
          <a:p>
            <a:r>
              <a:rPr lang="bg-BG" dirty="0" smtClean="0"/>
              <a:t>Пациент в кома, на ИБВ</a:t>
            </a:r>
          </a:p>
          <a:p>
            <a:r>
              <a:rPr lang="bg-BG" dirty="0" smtClean="0"/>
              <a:t>Причина за мозъчна смърт</a:t>
            </a:r>
          </a:p>
          <a:p>
            <a:r>
              <a:rPr lang="bg-BG" dirty="0" smtClean="0"/>
              <a:t>Липса на артериална хипотония</a:t>
            </a:r>
            <a:r>
              <a:rPr lang="bg-BG" dirty="0" smtClean="0">
                <a:solidFill>
                  <a:srgbClr val="FF0000"/>
                </a:solidFill>
              </a:rPr>
              <a:t> САН &gt; 55</a:t>
            </a:r>
            <a:r>
              <a:rPr lang="en-US" dirty="0" smtClean="0">
                <a:solidFill>
                  <a:srgbClr val="FF0000"/>
                </a:solidFill>
              </a:rPr>
              <a:t>mm Hg</a:t>
            </a:r>
            <a:endParaRPr lang="bg-BG" dirty="0" smtClean="0"/>
          </a:p>
          <a:p>
            <a:r>
              <a:rPr lang="bg-BG" dirty="0" smtClean="0"/>
              <a:t>Липса на хипотермия </a:t>
            </a:r>
            <a:r>
              <a:rPr lang="bg-BG" dirty="0" smtClean="0">
                <a:solidFill>
                  <a:srgbClr val="FF0000"/>
                </a:solidFill>
              </a:rPr>
              <a:t>32⁰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r>
              <a:rPr lang="bg-BG" dirty="0" smtClean="0"/>
              <a:t>Метаболитни нарушения</a:t>
            </a:r>
          </a:p>
          <a:p>
            <a:r>
              <a:rPr lang="bg-BG" dirty="0" smtClean="0"/>
              <a:t>Медикаменти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9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146" y="152400"/>
            <a:ext cx="674285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bg-BG" sz="4900" b="1" i="1" dirty="0"/>
              <a:t>Клинични тестове</a:t>
            </a:r>
            <a:endParaRPr lang="en-US" sz="4900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667000"/>
            <a:ext cx="82296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i="1" dirty="0" smtClean="0">
                <a:solidFill>
                  <a:srgbClr val="FF0000"/>
                </a:solidFill>
              </a:rPr>
              <a:t>Клиничните тестове при мозъчна смърт демонстрират двустранната липса на рефлекси от мозъчния ствол</a:t>
            </a:r>
            <a:endParaRPr lang="en-US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7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912</TotalTime>
  <Words>657</Words>
  <Application>Microsoft Office PowerPoint</Application>
  <PresentationFormat>On-screen Show (4:3)</PresentationFormat>
  <Paragraphs>193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ДОКАЗВАНЕ НА МОЗЪЧНА СМЪРТ</vt:lpstr>
      <vt:lpstr>Смърт-дефиниция</vt:lpstr>
      <vt:lpstr>Смърт-дефиниция</vt:lpstr>
      <vt:lpstr>Концепция за мозъчна смърт</vt:lpstr>
      <vt:lpstr>Мозъчна смърт </vt:lpstr>
      <vt:lpstr>Мозъчна смърт </vt:lpstr>
      <vt:lpstr>Предварителни условия</vt:lpstr>
      <vt:lpstr>PowerPoint Presentation</vt:lpstr>
      <vt:lpstr> 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Клинични тестове</vt:lpstr>
      <vt:lpstr>Инструментални методи  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Инструментални методи</vt:lpstr>
      <vt:lpstr>Период на изчакване</vt:lpstr>
      <vt:lpstr>Особени ситуации</vt:lpstr>
      <vt:lpstr>Особени ситуации</vt:lpstr>
      <vt:lpstr>Особени ситуации</vt:lpstr>
      <vt:lpstr>ДОКАЗВАНЕ НА МОЗЪЧНА СМЪРТ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Мозъчна смърт Диагноза</dc:title>
  <dc:creator>Lenovo</dc:creator>
  <cp:lastModifiedBy>Lenovo</cp:lastModifiedBy>
  <cp:revision>67</cp:revision>
  <dcterms:created xsi:type="dcterms:W3CDTF">2006-08-16T00:00:00Z</dcterms:created>
  <dcterms:modified xsi:type="dcterms:W3CDTF">2019-07-24T16:32:58Z</dcterms:modified>
</cp:coreProperties>
</file>