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0"/>
  </p:notesMasterIdLst>
  <p:sldIdLst>
    <p:sldId id="256" r:id="rId2"/>
    <p:sldId id="258" r:id="rId3"/>
    <p:sldId id="286" r:id="rId4"/>
    <p:sldId id="259" r:id="rId5"/>
    <p:sldId id="260" r:id="rId6"/>
    <p:sldId id="267" r:id="rId7"/>
    <p:sldId id="261" r:id="rId8"/>
    <p:sldId id="268" r:id="rId9"/>
    <p:sldId id="263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64" r:id="rId21"/>
    <p:sldId id="280" r:id="rId22"/>
    <p:sldId id="281" r:id="rId23"/>
    <p:sldId id="292" r:id="rId24"/>
    <p:sldId id="295" r:id="rId25"/>
    <p:sldId id="282" r:id="rId26"/>
    <p:sldId id="288" r:id="rId27"/>
    <p:sldId id="289" r:id="rId28"/>
    <p:sldId id="290" r:id="rId29"/>
    <p:sldId id="283" r:id="rId30"/>
    <p:sldId id="287" r:id="rId31"/>
    <p:sldId id="284" r:id="rId32"/>
    <p:sldId id="285" r:id="rId33"/>
    <p:sldId id="279" r:id="rId34"/>
    <p:sldId id="265" r:id="rId35"/>
    <p:sldId id="294" r:id="rId36"/>
    <p:sldId id="296" r:id="rId37"/>
    <p:sldId id="297" r:id="rId38"/>
    <p:sldId id="293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5" autoAdjust="0"/>
    <p:restoredTop sz="94583" autoAdjust="0"/>
  </p:normalViewPr>
  <p:slideViewPr>
    <p:cSldViewPr>
      <p:cViewPr varScale="1">
        <p:scale>
          <a:sx n="68" d="100"/>
          <a:sy n="68" d="100"/>
        </p:scale>
        <p:origin x="-140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8C4F26-B3FB-4E40-B8BB-F3EB9755965C}" type="datetimeFigureOut">
              <a:rPr lang="en-US" smtClean="0"/>
              <a:t>7/24/2019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F7C47-A423-4118-88D6-A25DAC0183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52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7/24/2019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push dir="u"/>
  </p:transition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7772400" cy="1981200"/>
          </a:xfrm>
        </p:spPr>
        <p:txBody>
          <a:bodyPr/>
          <a:lstStyle/>
          <a:p>
            <a:r>
              <a:rPr lang="bg-BG" b="1" i="1" dirty="0" smtClean="0"/>
              <a:t>ДОКАЗВАНЕ НА МОЗЪЧНА СМЪРТ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i="1" dirty="0" smtClean="0">
                <a:solidFill>
                  <a:schemeClr val="tx1"/>
                </a:solidFill>
              </a:rPr>
              <a:t>ВЕЛИКО ТЪРНОВО</a:t>
            </a:r>
          </a:p>
          <a:p>
            <a:r>
              <a:rPr lang="bg-BG" i="1" dirty="0" smtClean="0">
                <a:solidFill>
                  <a:schemeClr val="tx1"/>
                </a:solidFill>
              </a:rPr>
              <a:t>02-04 Август 2019</a:t>
            </a:r>
          </a:p>
          <a:p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49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3380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bg-BG" dirty="0" smtClean="0"/>
          </a:p>
          <a:p>
            <a:pPr marL="0" indent="0" algn="ctr">
              <a:buNone/>
            </a:pPr>
            <a:r>
              <a:rPr lang="bg-BG" sz="6300" i="1" dirty="0" smtClean="0">
                <a:solidFill>
                  <a:srgbClr val="FF0000"/>
                </a:solidFill>
              </a:rPr>
              <a:t>Липсва зенична реакция на светлина</a:t>
            </a:r>
          </a:p>
          <a:p>
            <a:endParaRPr lang="bg-BG" dirty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 smtClean="0"/>
          </a:p>
          <a:p>
            <a:endParaRPr lang="bg-BG" dirty="0"/>
          </a:p>
          <a:p>
            <a:r>
              <a:rPr lang="bg-BG" sz="5900" dirty="0" smtClean="0"/>
              <a:t>Високи дози адреномиметици</a:t>
            </a:r>
          </a:p>
          <a:p>
            <a:r>
              <a:rPr lang="bg-BG" sz="5900" dirty="0" smtClean="0"/>
              <a:t>Високи дози Атропин</a:t>
            </a:r>
            <a:endParaRPr lang="en-US" sz="59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748518"/>
            <a:ext cx="4038599" cy="3966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42631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657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Липса на корнеален рефлекс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438400"/>
            <a:ext cx="4243387" cy="361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14744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pPr marL="0" indent="0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Липсва двигателна активност</a:t>
            </a:r>
          </a:p>
          <a:p>
            <a:endParaRPr lang="bg-BG" dirty="0"/>
          </a:p>
          <a:p>
            <a:r>
              <a:rPr lang="bg-BG" dirty="0" smtClean="0"/>
              <a:t>Стимулация в зоната на </a:t>
            </a:r>
            <a:r>
              <a:rPr lang="en-US" dirty="0" err="1" smtClean="0"/>
              <a:t>Trigeminus</a:t>
            </a:r>
            <a:endParaRPr lang="bg-BG" dirty="0" smtClean="0"/>
          </a:p>
          <a:p>
            <a:endParaRPr lang="en-US" dirty="0" smtClean="0"/>
          </a:p>
          <a:p>
            <a:r>
              <a:rPr lang="bg-BG" dirty="0" smtClean="0"/>
              <a:t>Стимулация в </a:t>
            </a:r>
            <a:r>
              <a:rPr lang="bg-BG" dirty="0" smtClean="0"/>
              <a:t>зоната на гръбначния мозък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79772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6629400" cy="4602163"/>
          </a:xfrm>
        </p:spPr>
        <p:txBody>
          <a:bodyPr/>
          <a:lstStyle/>
          <a:p>
            <a:pPr marL="0" indent="0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Липса на </a:t>
            </a:r>
            <a:r>
              <a:rPr lang="bg-BG" sz="3000" i="1" dirty="0" smtClean="0">
                <a:solidFill>
                  <a:srgbClr val="FF0000"/>
                </a:solidFill>
              </a:rPr>
              <a:t>окуловестибуларен </a:t>
            </a:r>
            <a:r>
              <a:rPr lang="bg-BG" sz="3000" i="1" dirty="0" smtClean="0">
                <a:solidFill>
                  <a:srgbClr val="FF0000"/>
                </a:solidFill>
              </a:rPr>
              <a:t>рефлекс</a:t>
            </a:r>
          </a:p>
          <a:p>
            <a:endParaRPr lang="bg-BG" dirty="0"/>
          </a:p>
          <a:p>
            <a:r>
              <a:rPr lang="bg-BG" dirty="0" smtClean="0"/>
              <a:t>Глава повдигната на 30⁰, </a:t>
            </a:r>
            <a:r>
              <a:rPr lang="bg-BG" dirty="0" smtClean="0"/>
              <a:t>50 мл ледена вода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124200"/>
            <a:ext cx="5000624" cy="3429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7629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4191000" cy="4602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Липса на окулоцефален рефлекс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438400"/>
            <a:ext cx="457200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58043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6517" y="1600200"/>
            <a:ext cx="3411083" cy="4343400"/>
          </a:xfrm>
        </p:spPr>
        <p:txBody>
          <a:bodyPr>
            <a:normAutofit/>
          </a:bodyPr>
          <a:lstStyle/>
          <a:p>
            <a:pPr marL="457200" lvl="1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Липсва рефлекс на повръщане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457200" lvl="1" indent="0" algn="ctr">
              <a:buNone/>
            </a:pPr>
            <a:endParaRPr lang="en-US" sz="3200" dirty="0">
              <a:solidFill>
                <a:srgbClr val="FF0000"/>
              </a:solidFill>
            </a:endParaRPr>
          </a:p>
          <a:p>
            <a:pPr marL="457200" lvl="1" indent="0" algn="ctr">
              <a:buNone/>
            </a:pPr>
            <a:endParaRPr lang="bg-BG" sz="3200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Стимулация на корен на език и задна фарингеална стена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133600"/>
            <a:ext cx="4604791" cy="4098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3660973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3276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Липсва кашличен рефлекс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endParaRPr lang="bg-BG" dirty="0" smtClean="0"/>
          </a:p>
          <a:p>
            <a:r>
              <a:rPr lang="bg-BG" dirty="0" smtClean="0"/>
              <a:t>Обикновено е </a:t>
            </a:r>
            <a:r>
              <a:rPr lang="bg-BG" dirty="0" smtClean="0"/>
              <a:t>последният </a:t>
            </a:r>
            <a:r>
              <a:rPr lang="bg-BG" dirty="0" smtClean="0"/>
              <a:t>който се губи, и </a:t>
            </a:r>
            <a:r>
              <a:rPr lang="bg-BG" dirty="0" smtClean="0"/>
              <a:t>първият, </a:t>
            </a:r>
            <a:r>
              <a:rPr lang="bg-BG" dirty="0" smtClean="0"/>
              <a:t>който се забелязва.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108983"/>
            <a:ext cx="4405311" cy="4215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804989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399756" y="1524000"/>
            <a:ext cx="6153444" cy="1096962"/>
          </a:xfrm>
        </p:spPr>
        <p:txBody>
          <a:bodyPr/>
          <a:lstStyle/>
          <a:p>
            <a:r>
              <a:rPr lang="bg-BG" sz="3000" b="0" i="1" dirty="0">
                <a:solidFill>
                  <a:srgbClr val="FF0000"/>
                </a:solidFill>
              </a:rPr>
              <a:t>Липса на окулокардиален рефлекс</a:t>
            </a:r>
            <a:endParaRPr lang="en-US" sz="3000" b="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28600" y="2285999"/>
            <a:ext cx="3657600" cy="3840163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bg-BG" dirty="0" smtClean="0"/>
          </a:p>
          <a:p>
            <a:r>
              <a:rPr lang="bg-BG" dirty="0" smtClean="0"/>
              <a:t>15 </a:t>
            </a:r>
            <a:r>
              <a:rPr lang="en-US" dirty="0" smtClean="0"/>
              <a:t>sec </a:t>
            </a:r>
            <a:r>
              <a:rPr lang="bg-BG" dirty="0" smtClean="0"/>
              <a:t>компресия</a:t>
            </a:r>
          </a:p>
          <a:p>
            <a:r>
              <a:rPr lang="bg-BG" dirty="0" smtClean="0"/>
              <a:t>10</a:t>
            </a:r>
            <a:r>
              <a:rPr lang="en-US" dirty="0" smtClean="0"/>
              <a:t> </a:t>
            </a:r>
            <a:r>
              <a:rPr lang="bg-BG" dirty="0" smtClean="0"/>
              <a:t>% </a:t>
            </a:r>
            <a:r>
              <a:rPr lang="bg-BG" dirty="0" smtClean="0"/>
              <a:t>намаляване на пулсовата честота</a:t>
            </a:r>
          </a:p>
          <a:p>
            <a:r>
              <a:rPr lang="bg-BG" dirty="0" smtClean="0"/>
              <a:t>35% намаляване на </a:t>
            </a:r>
            <a:r>
              <a:rPr lang="bg-BG" dirty="0" smtClean="0"/>
              <a:t>артериалното</a:t>
            </a:r>
            <a:r>
              <a:rPr lang="en-US" dirty="0" smtClean="0"/>
              <a:t> </a:t>
            </a:r>
            <a:r>
              <a:rPr lang="bg-BG" dirty="0" smtClean="0"/>
              <a:t>налягане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438400"/>
            <a:ext cx="4343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2246759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2578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Атропинов тест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bg-BG" i="1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0,0</a:t>
            </a:r>
            <a:r>
              <a:rPr lang="en-US" dirty="0" smtClean="0"/>
              <a:t>5 mg/kg</a:t>
            </a:r>
            <a:endParaRPr lang="en-US" dirty="0" smtClean="0"/>
          </a:p>
          <a:p>
            <a:r>
              <a:rPr lang="bg-BG" dirty="0" smtClean="0"/>
              <a:t>10% </a:t>
            </a:r>
            <a:r>
              <a:rPr lang="bg-BG" dirty="0" smtClean="0"/>
              <a:t>намаляване </a:t>
            </a:r>
            <a:r>
              <a:rPr lang="bg-BG" dirty="0" smtClean="0"/>
              <a:t>на пулсовата честота</a:t>
            </a:r>
          </a:p>
          <a:p>
            <a:r>
              <a:rPr lang="bg-BG" dirty="0" smtClean="0"/>
              <a:t>Приложение през отделна </a:t>
            </a:r>
            <a:r>
              <a:rPr lang="bg-BG" dirty="0" smtClean="0"/>
              <a:t>венозна </a:t>
            </a:r>
            <a:r>
              <a:rPr lang="bg-BG" dirty="0" smtClean="0"/>
              <a:t>линия</a:t>
            </a:r>
          </a:p>
          <a:p>
            <a:r>
              <a:rPr lang="bg-BG" dirty="0" smtClean="0"/>
              <a:t>Провежда се след изследване на зеничните </a:t>
            </a:r>
            <a:r>
              <a:rPr lang="bg-BG" dirty="0" smtClean="0"/>
              <a:t>реакции </a:t>
            </a:r>
            <a:r>
              <a:rPr lang="bg-BG" dirty="0" smtClean="0"/>
              <a:t>на светлина</a:t>
            </a:r>
            <a:endParaRPr lang="bg-BG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434" y="2438401"/>
            <a:ext cx="2928937" cy="3352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6076187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Клинични тестове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Апнеичен тест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i="1" dirty="0" smtClean="0">
              <a:solidFill>
                <a:srgbClr val="FF0000"/>
              </a:solidFill>
            </a:endParaRPr>
          </a:p>
          <a:p>
            <a:r>
              <a:rPr lang="en-US" dirty="0" smtClean="0"/>
              <a:t>CO2 &gt; 55 mmHg</a:t>
            </a:r>
          </a:p>
          <a:p>
            <a:r>
              <a:rPr lang="en-US" dirty="0" smtClean="0"/>
              <a:t>20</a:t>
            </a:r>
            <a:r>
              <a:rPr lang="bg-BG" dirty="0" smtClean="0"/>
              <a:t> </a:t>
            </a:r>
            <a:r>
              <a:rPr lang="en-US" dirty="0" smtClean="0"/>
              <a:t>mmHg </a:t>
            </a:r>
            <a:r>
              <a:rPr lang="bg-BG" dirty="0" smtClean="0"/>
              <a:t>над изходната стойност</a:t>
            </a:r>
            <a:endParaRPr lang="en-US" dirty="0" smtClean="0"/>
          </a:p>
          <a:p>
            <a:r>
              <a:rPr lang="en-US" dirty="0" smtClean="0"/>
              <a:t>CO2 </a:t>
            </a:r>
            <a:r>
              <a:rPr lang="bg-BG" dirty="0" smtClean="0"/>
              <a:t>нараства с </a:t>
            </a:r>
            <a:r>
              <a:rPr lang="bg-BG" dirty="0" smtClean="0"/>
              <a:t>2-3 </a:t>
            </a:r>
            <a:r>
              <a:rPr lang="en-US" dirty="0" smtClean="0"/>
              <a:t>mmHg/min</a:t>
            </a:r>
            <a:endParaRPr lang="bg-BG" dirty="0" smtClean="0"/>
          </a:p>
          <a:p>
            <a:r>
              <a:rPr lang="bg-BG" dirty="0" smtClean="0"/>
              <a:t>Изпълнява </a:t>
            </a:r>
            <a:r>
              <a:rPr lang="bg-BG" dirty="0" smtClean="0"/>
              <a:t>се последен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621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Смърт-дефиниция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620000" cy="4267200"/>
          </a:xfrm>
        </p:spPr>
        <p:txBody>
          <a:bodyPr/>
          <a:lstStyle/>
          <a:p>
            <a:r>
              <a:rPr lang="bg-BG" dirty="0" smtClean="0"/>
              <a:t>История</a:t>
            </a:r>
          </a:p>
          <a:p>
            <a:r>
              <a:rPr lang="bg-BG" dirty="0" smtClean="0"/>
              <a:t>Древна Гърция-</a:t>
            </a:r>
            <a:r>
              <a:rPr lang="en-US" dirty="0" smtClean="0"/>
              <a:t>Vital spirit</a:t>
            </a:r>
            <a:endParaRPr lang="bg-BG" dirty="0" smtClean="0"/>
          </a:p>
          <a:p>
            <a:r>
              <a:rPr lang="bg-BG" dirty="0" smtClean="0"/>
              <a:t>Смъртта като процес</a:t>
            </a:r>
            <a:endParaRPr lang="en-US" dirty="0" smtClean="0"/>
          </a:p>
          <a:p>
            <a:r>
              <a:rPr lang="en-US" dirty="0" smtClean="0"/>
              <a:t>19 </a:t>
            </a:r>
            <a:r>
              <a:rPr lang="bg-BG" dirty="0" smtClean="0"/>
              <a:t>в</a:t>
            </a:r>
            <a:r>
              <a:rPr lang="bg-BG" dirty="0" smtClean="0"/>
              <a:t>. Вирхов</a:t>
            </a:r>
          </a:p>
          <a:p>
            <a:r>
              <a:rPr lang="bg-BG" dirty="0" smtClean="0"/>
              <a:t>20</a:t>
            </a:r>
            <a:r>
              <a:rPr lang="en-US" dirty="0" smtClean="0"/>
              <a:t> </a:t>
            </a:r>
            <a:r>
              <a:rPr lang="bg-BG" dirty="0" smtClean="0"/>
              <a:t>в</a:t>
            </a:r>
            <a:r>
              <a:rPr lang="bg-BG" dirty="0" smtClean="0"/>
              <a:t>. </a:t>
            </a:r>
            <a:r>
              <a:rPr lang="en-US" dirty="0" err="1" smtClean="0"/>
              <a:t>Mollaret</a:t>
            </a:r>
            <a:r>
              <a:rPr lang="en-US" dirty="0" smtClean="0"/>
              <a:t> </a:t>
            </a:r>
            <a:r>
              <a:rPr lang="bg-BG" dirty="0" smtClean="0"/>
              <a:t>и </a:t>
            </a:r>
            <a:r>
              <a:rPr lang="en-US" dirty="0" err="1" smtClean="0"/>
              <a:t>Goulon</a:t>
            </a:r>
            <a:r>
              <a:rPr lang="en-US" dirty="0" smtClean="0"/>
              <a:t>- coma </a:t>
            </a:r>
            <a:r>
              <a:rPr lang="en-US" dirty="0" err="1" smtClean="0"/>
              <a:t>depasse</a:t>
            </a:r>
            <a:endParaRPr lang="bg-BG" dirty="0" smtClean="0"/>
          </a:p>
          <a:p>
            <a:r>
              <a:rPr lang="bg-BG" dirty="0" smtClean="0"/>
              <a:t>1968</a:t>
            </a:r>
            <a:r>
              <a:rPr lang="en-US" dirty="0" smtClean="0"/>
              <a:t> </a:t>
            </a:r>
            <a:r>
              <a:rPr lang="bg-BG" dirty="0" smtClean="0"/>
              <a:t>г</a:t>
            </a:r>
            <a:r>
              <a:rPr lang="bg-BG" dirty="0" smtClean="0"/>
              <a:t>.  </a:t>
            </a:r>
            <a:r>
              <a:rPr lang="en-US" dirty="0" smtClean="0"/>
              <a:t>World Medical Association, Harvard medical school- </a:t>
            </a:r>
            <a:r>
              <a:rPr lang="bg-BG" dirty="0" smtClean="0"/>
              <a:t>неврологични </a:t>
            </a:r>
            <a:r>
              <a:rPr lang="bg-BG" dirty="0" smtClean="0"/>
              <a:t>критерии</a:t>
            </a:r>
            <a:r>
              <a:rPr lang="en-US" dirty="0" smtClean="0"/>
              <a:t>	</a:t>
            </a:r>
            <a:endParaRPr lang="bg-BG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0769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bg-BG" sz="4900" b="1" i="1" dirty="0"/>
              <a:t>Инструментални методи</a:t>
            </a:r>
            <a:br>
              <a:rPr lang="bg-BG" sz="4900" b="1" i="1" dirty="0"/>
            </a:b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bg-BG" dirty="0" smtClean="0"/>
              <a:t>Феномени свързани с мозъчната смърт</a:t>
            </a:r>
          </a:p>
          <a:p>
            <a:pPr marL="0" indent="0">
              <a:buNone/>
            </a:pPr>
            <a:endParaRPr lang="bg-BG" dirty="0" smtClean="0"/>
          </a:p>
          <a:p>
            <a:pPr indent="-342900"/>
            <a:r>
              <a:rPr lang="bg-BG" dirty="0" smtClean="0"/>
              <a:t>Липса на </a:t>
            </a:r>
            <a:r>
              <a:rPr lang="bg-BG" dirty="0" smtClean="0"/>
              <a:t>електрическа активност</a:t>
            </a:r>
            <a:endParaRPr lang="bg-BG" dirty="0" smtClean="0"/>
          </a:p>
          <a:p>
            <a:pPr indent="-342900"/>
            <a:r>
              <a:rPr lang="bg-BG" dirty="0" smtClean="0"/>
              <a:t>Липса на мозъчна циркулация</a:t>
            </a:r>
          </a:p>
          <a:p>
            <a:pPr indent="-342900"/>
            <a:r>
              <a:rPr lang="bg-BG" dirty="0" smtClean="0"/>
              <a:t>Липса на метаболитна активност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790444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>
            <a:noAutofit/>
          </a:bodyPr>
          <a:lstStyle/>
          <a:p>
            <a:r>
              <a:rPr lang="bg-BG" b="1" i="1" dirty="0" smtClean="0"/>
              <a:t>Инструментални 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bg-BG" dirty="0" smtClean="0"/>
              <a:t>Инструменталните методи се използват за да демонстрират един от феномените свързани с мозъчната смърт.</a:t>
            </a:r>
            <a:endParaRPr lang="en-US" dirty="0" smtClean="0"/>
          </a:p>
          <a:p>
            <a:pPr algn="just"/>
            <a:endParaRPr lang="bg-BG" dirty="0" smtClean="0"/>
          </a:p>
          <a:p>
            <a:pPr algn="just"/>
            <a:r>
              <a:rPr lang="bg-BG" dirty="0" smtClean="0"/>
              <a:t>При концепцията за</a:t>
            </a:r>
            <a:r>
              <a:rPr lang="en-US" dirty="0" smtClean="0"/>
              <a:t> </a:t>
            </a:r>
            <a:r>
              <a:rPr lang="bg-BG" dirty="0" smtClean="0"/>
              <a:t>смърт на мозъчния ствол не са задължителни.</a:t>
            </a:r>
            <a:endParaRPr lang="en-US" dirty="0" smtClean="0"/>
          </a:p>
          <a:p>
            <a:pPr algn="just"/>
            <a:endParaRPr lang="bg-BG" dirty="0" smtClean="0"/>
          </a:p>
          <a:p>
            <a:pPr algn="just"/>
            <a:r>
              <a:rPr lang="bg-BG" dirty="0" smtClean="0"/>
              <a:t>При концепцията за смърт на целия мозък е задължително да се използва един от тях.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605616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/>
              <a:t>Инструментални </a:t>
            </a:r>
            <a:r>
              <a:rPr lang="bg-BG" b="1" i="1" dirty="0" smtClean="0"/>
              <a:t>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Електроенцефалография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bg-BG" b="1" i="1" dirty="0" smtClean="0">
              <a:solidFill>
                <a:srgbClr val="FF0000"/>
              </a:solidFill>
            </a:endParaRPr>
          </a:p>
          <a:p>
            <a:pPr algn="just"/>
            <a:r>
              <a:rPr lang="bg-BG" dirty="0" smtClean="0"/>
              <a:t>Най-малко 8 отвеждания</a:t>
            </a:r>
          </a:p>
          <a:p>
            <a:pPr algn="just"/>
            <a:r>
              <a:rPr lang="en-US" dirty="0" smtClean="0"/>
              <a:t>2 </a:t>
            </a:r>
            <a:r>
              <a:rPr lang="en-US" dirty="0" err="1" smtClean="0"/>
              <a:t>microV</a:t>
            </a:r>
            <a:r>
              <a:rPr lang="en-US" dirty="0" smtClean="0"/>
              <a:t>/mm</a:t>
            </a:r>
          </a:p>
          <a:p>
            <a:pPr algn="just"/>
            <a:r>
              <a:rPr lang="bg-BG" dirty="0" smtClean="0"/>
              <a:t>Два записа с продължителност 30</a:t>
            </a:r>
            <a:r>
              <a:rPr lang="en-US" dirty="0" smtClean="0"/>
              <a:t> min </a:t>
            </a:r>
            <a:r>
              <a:rPr lang="bg-BG" dirty="0" smtClean="0"/>
              <a:t>през интервал от 6 часа</a:t>
            </a:r>
          </a:p>
          <a:p>
            <a:pPr algn="just"/>
            <a:r>
              <a:rPr lang="bg-BG" dirty="0" smtClean="0"/>
              <a:t>Не се прилага при деца &lt; </a:t>
            </a:r>
            <a:r>
              <a:rPr lang="bg-BG" dirty="0" smtClean="0"/>
              <a:t>6 г</a:t>
            </a:r>
            <a:endParaRPr lang="bg-BG" dirty="0" smtClean="0"/>
          </a:p>
          <a:p>
            <a:pPr algn="just"/>
            <a:r>
              <a:rPr lang="bg-BG" dirty="0" smtClean="0"/>
              <a:t>Мултимодални евокирани потенциали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5136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Инструментални методи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000" i="1" dirty="0" smtClean="0">
                <a:solidFill>
                  <a:srgbClr val="FF0000"/>
                </a:solidFill>
              </a:rPr>
              <a:t>                </a:t>
            </a:r>
            <a:r>
              <a:rPr lang="bg-BG" sz="3000" i="1" dirty="0" smtClean="0">
                <a:solidFill>
                  <a:srgbClr val="FF0000"/>
                </a:solidFill>
              </a:rPr>
              <a:t>Електроенцефалография</a:t>
            </a:r>
            <a:endParaRPr lang="en-US" sz="3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38400"/>
            <a:ext cx="5442982" cy="409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48332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Инструментални методи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3000" i="1" dirty="0" smtClean="0">
                <a:solidFill>
                  <a:srgbClr val="FF0000"/>
                </a:solidFill>
              </a:rPr>
              <a:t>                </a:t>
            </a:r>
            <a:r>
              <a:rPr lang="bg-BG" sz="3000" i="1" dirty="0" smtClean="0">
                <a:solidFill>
                  <a:srgbClr val="FF0000"/>
                </a:solidFill>
              </a:rPr>
              <a:t>Евокирани потенциали</a:t>
            </a:r>
            <a:endParaRPr lang="en-US" sz="3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362200"/>
            <a:ext cx="4981575" cy="3724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8003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/>
              <a:t>Инструментални </a:t>
            </a:r>
            <a:r>
              <a:rPr lang="bg-BG" b="1" i="1" dirty="0" smtClean="0"/>
              <a:t>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Транскраниален </a:t>
            </a:r>
            <a:r>
              <a:rPr lang="bg-BG" sz="3000" i="1" dirty="0" smtClean="0">
                <a:solidFill>
                  <a:srgbClr val="FF0000"/>
                </a:solidFill>
              </a:rPr>
              <a:t>доплер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b="1" i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bg-BG" b="1" i="1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Демонстрира липсата на мозъчна </a:t>
            </a:r>
            <a:r>
              <a:rPr lang="bg-BG" dirty="0" smtClean="0"/>
              <a:t>циркулация</a:t>
            </a:r>
            <a:endParaRPr lang="bg-BG" dirty="0" smtClean="0"/>
          </a:p>
          <a:p>
            <a:r>
              <a:rPr lang="bg-BG" dirty="0" smtClean="0"/>
              <a:t>Лесноприложим</a:t>
            </a:r>
          </a:p>
          <a:p>
            <a:r>
              <a:rPr lang="bg-BG" dirty="0" smtClean="0"/>
              <a:t>Изисква квалифициран специалист</a:t>
            </a:r>
          </a:p>
          <a:p>
            <a:pPr marL="0" indent="0">
              <a:buNone/>
            </a:pP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321956548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Инструментални 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bg-BG" sz="3000" i="1" dirty="0">
                <a:solidFill>
                  <a:srgbClr val="FF0000"/>
                </a:solidFill>
              </a:rPr>
              <a:t>Транскраниален </a:t>
            </a:r>
            <a:r>
              <a:rPr lang="bg-BG" sz="3000" i="1" dirty="0" smtClean="0">
                <a:solidFill>
                  <a:srgbClr val="FF0000"/>
                </a:solidFill>
              </a:rPr>
              <a:t>доплер</a:t>
            </a:r>
            <a:endParaRPr lang="bg-BG" sz="30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438400"/>
            <a:ext cx="4419600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737400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Инструментални 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bg-BG" sz="3000" i="1" dirty="0">
                <a:solidFill>
                  <a:srgbClr val="FF0000"/>
                </a:solidFill>
              </a:rPr>
              <a:t>Транскраниален </a:t>
            </a:r>
            <a:r>
              <a:rPr lang="bg-BG" sz="3000" i="1" dirty="0" smtClean="0">
                <a:solidFill>
                  <a:srgbClr val="FF0000"/>
                </a:solidFill>
              </a:rPr>
              <a:t>доплер</a:t>
            </a:r>
            <a:endParaRPr lang="bg-BG" sz="30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2" y="2438400"/>
            <a:ext cx="4791075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1015896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Инструментални 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14400"/>
          </a:xfrm>
        </p:spPr>
        <p:txBody>
          <a:bodyPr/>
          <a:lstStyle/>
          <a:p>
            <a:pPr marL="0" indent="0" algn="ctr">
              <a:buNone/>
            </a:pPr>
            <a:r>
              <a:rPr lang="bg-BG" sz="3000" i="1" dirty="0">
                <a:solidFill>
                  <a:srgbClr val="FF0000"/>
                </a:solidFill>
              </a:rPr>
              <a:t>Транскраниален </a:t>
            </a:r>
            <a:r>
              <a:rPr lang="bg-BG" sz="3000" i="1" dirty="0" smtClean="0">
                <a:solidFill>
                  <a:srgbClr val="FF0000"/>
                </a:solidFill>
              </a:rPr>
              <a:t>доплер</a:t>
            </a:r>
            <a:endParaRPr lang="bg-BG" sz="3000" i="1" dirty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90800"/>
            <a:ext cx="4791075" cy="322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540781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/>
              <a:t>Инструментални </a:t>
            </a:r>
            <a:r>
              <a:rPr lang="bg-BG" b="1" i="1" dirty="0" smtClean="0"/>
              <a:t>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Мозъчна артериография</a:t>
            </a:r>
            <a:endParaRPr lang="en-US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en-US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bg-BG" dirty="0" smtClean="0">
              <a:solidFill>
                <a:srgbClr val="FF0000"/>
              </a:solidFill>
            </a:endParaRPr>
          </a:p>
          <a:p>
            <a:pPr algn="just"/>
            <a:r>
              <a:rPr lang="bg-BG" dirty="0" smtClean="0"/>
              <a:t>Тотална липса на контрастиране на </a:t>
            </a:r>
            <a:r>
              <a:rPr lang="bg-BG" dirty="0" smtClean="0"/>
              <a:t>артерии  и</a:t>
            </a:r>
            <a:r>
              <a:rPr lang="en-US" dirty="0" smtClean="0"/>
              <a:t> </a:t>
            </a:r>
            <a:r>
              <a:rPr lang="bg-BG" dirty="0" smtClean="0"/>
              <a:t>вени</a:t>
            </a:r>
          </a:p>
          <a:p>
            <a:pPr algn="just"/>
            <a:r>
              <a:rPr lang="bg-BG" dirty="0" smtClean="0"/>
              <a:t>Контрастиране </a:t>
            </a:r>
            <a:r>
              <a:rPr lang="bg-BG" dirty="0" smtClean="0"/>
              <a:t>до ниво велизиев кръг</a:t>
            </a:r>
          </a:p>
          <a:p>
            <a:pPr algn="just"/>
            <a:r>
              <a:rPr lang="bg-BG" dirty="0" smtClean="0"/>
              <a:t>Забавяне на артериовенозната циркулация </a:t>
            </a:r>
            <a:r>
              <a:rPr lang="bg-BG" dirty="0" smtClean="0"/>
              <a:t>над </a:t>
            </a:r>
            <a:r>
              <a:rPr lang="bg-BG" dirty="0" smtClean="0"/>
              <a:t>15 </a:t>
            </a:r>
            <a:r>
              <a:rPr lang="en-US" dirty="0" smtClean="0"/>
              <a:t>sec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66705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Смърт-дефиниция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/>
          <a:lstStyle/>
          <a:p>
            <a:r>
              <a:rPr lang="ru-RU" dirty="0"/>
              <a:t>Циркулаторни </a:t>
            </a:r>
            <a:r>
              <a:rPr lang="ru-RU" dirty="0" smtClean="0"/>
              <a:t>критерии</a:t>
            </a:r>
            <a:endParaRPr lang="ru-RU" dirty="0"/>
          </a:p>
          <a:p>
            <a:r>
              <a:rPr lang="ru-RU" dirty="0"/>
              <a:t>Неврологични </a:t>
            </a:r>
            <a:r>
              <a:rPr lang="ru-RU" dirty="0" smtClean="0"/>
              <a:t>критерии</a:t>
            </a:r>
            <a:endParaRPr lang="ru-RU" dirty="0"/>
          </a:p>
          <a:p>
            <a:r>
              <a:rPr lang="ru-RU" dirty="0"/>
              <a:t>Соматични </a:t>
            </a:r>
            <a:r>
              <a:rPr lang="ru-RU" dirty="0" smtClean="0"/>
              <a:t>критерии</a:t>
            </a:r>
            <a:endParaRPr lang="ru-RU" dirty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447800" y="2264477"/>
            <a:ext cx="5791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000" i="1" dirty="0" smtClean="0">
                <a:solidFill>
                  <a:srgbClr val="FF0000"/>
                </a:solidFill>
              </a:rPr>
              <a:t>Колко вида смърт има?</a:t>
            </a:r>
            <a:endParaRPr lang="en-US" sz="3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8671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Инструментални 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7620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bg-BG" sz="3000" i="1" dirty="0">
                <a:solidFill>
                  <a:srgbClr val="FF0000"/>
                </a:solidFill>
              </a:rPr>
              <a:t>Мозъчна артериография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362200"/>
            <a:ext cx="48006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3144327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/>
              <a:t>Инструментални </a:t>
            </a:r>
            <a:r>
              <a:rPr lang="bg-BG" b="1" i="1" dirty="0" smtClean="0"/>
              <a:t>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Мзъчна гамаграфия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418347"/>
            <a:ext cx="6172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996732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/>
              <a:t>Инструментални </a:t>
            </a:r>
            <a:r>
              <a:rPr lang="bg-BG" b="1" i="1" dirty="0" smtClean="0"/>
              <a:t>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99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" i="1" dirty="0" smtClean="0">
                <a:solidFill>
                  <a:srgbClr val="FF0000"/>
                </a:solidFill>
              </a:rPr>
              <a:t>CT </a:t>
            </a:r>
            <a:r>
              <a:rPr lang="bg-BG" sz="3000" i="1" dirty="0" smtClean="0">
                <a:solidFill>
                  <a:srgbClr val="FF0000"/>
                </a:solidFill>
              </a:rPr>
              <a:t>Ангиография</a:t>
            </a:r>
            <a:endParaRPr lang="en-US" sz="3000" i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514598"/>
            <a:ext cx="6779582" cy="358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725169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/>
              <a:t>Инструментални </a:t>
            </a:r>
            <a:r>
              <a:rPr lang="bg-BG" b="1" i="1" dirty="0" smtClean="0"/>
              <a:t>методи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19886"/>
            <a:ext cx="7620000" cy="407611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Не съществува инструментален метод, через който да се постави диагнозата мозъчна смърт.</a:t>
            </a:r>
          </a:p>
          <a:p>
            <a:pPr marL="0" indent="0" algn="ctr">
              <a:buNone/>
            </a:pPr>
            <a:endParaRPr lang="bg-BG" sz="3000" i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Инструменталните методи се използват само за потвърждаване на диагнозата.</a:t>
            </a:r>
            <a:endParaRPr lang="en-US" sz="3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61641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Период на изчакване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7620000" cy="4419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Harvard </a:t>
            </a:r>
            <a:r>
              <a:rPr lang="en-US" dirty="0"/>
              <a:t>m</a:t>
            </a:r>
            <a:r>
              <a:rPr lang="en-US" dirty="0" smtClean="0"/>
              <a:t>edical </a:t>
            </a:r>
            <a:r>
              <a:rPr lang="en-US" dirty="0" smtClean="0"/>
              <a:t>school</a:t>
            </a:r>
            <a:r>
              <a:rPr lang="bg-BG" dirty="0" smtClean="0"/>
              <a:t> </a:t>
            </a:r>
            <a:r>
              <a:rPr lang="en-US" dirty="0" smtClean="0"/>
              <a:t>- </a:t>
            </a:r>
            <a:r>
              <a:rPr lang="en-US" dirty="0" smtClean="0"/>
              <a:t>24</a:t>
            </a:r>
            <a:r>
              <a:rPr lang="bg-BG" dirty="0" smtClean="0"/>
              <a:t>ч.</a:t>
            </a:r>
            <a:endParaRPr lang="en-US" dirty="0" smtClean="0"/>
          </a:p>
          <a:p>
            <a:pPr marL="0" indent="0">
              <a:buNone/>
            </a:pPr>
            <a:r>
              <a:rPr lang="ru-RU" dirty="0"/>
              <a:t>НАРЕДБА № 14 ОТ 15 АПРИЛ </a:t>
            </a:r>
            <a:r>
              <a:rPr lang="ru-RU" dirty="0" smtClean="0"/>
              <a:t>2004 </a:t>
            </a:r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en-US" dirty="0" smtClean="0"/>
              <a:t>-</a:t>
            </a:r>
            <a:r>
              <a:rPr lang="en-US" dirty="0" smtClean="0"/>
              <a:t>12</a:t>
            </a:r>
            <a:r>
              <a:rPr lang="bg-BG" dirty="0" smtClean="0"/>
              <a:t>ч.</a:t>
            </a: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smtClean="0"/>
              <a:t>ЕЕГ+ клинични </a:t>
            </a:r>
            <a:r>
              <a:rPr lang="ru-RU" dirty="0" smtClean="0"/>
              <a:t>тестове - 6ч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Ангиография + клинични </a:t>
            </a:r>
            <a:r>
              <a:rPr lang="ru-RU" dirty="0" smtClean="0"/>
              <a:t>тестове - 2ч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0">
              <a:buNone/>
            </a:pPr>
            <a:r>
              <a:rPr lang="bg-BG" sz="3200" dirty="0" smtClean="0">
                <a:solidFill>
                  <a:srgbClr val="FF0000"/>
                </a:solidFill>
              </a:rPr>
              <a:t>Ако един от клиничните тестове или от инструменталните методи НЕ потвърди диагнозата </a:t>
            </a:r>
            <a:r>
              <a:rPr lang="bg-BG" sz="3200" dirty="0" smtClean="0">
                <a:solidFill>
                  <a:srgbClr val="FF0000"/>
                </a:solidFill>
              </a:rPr>
              <a:t>МОЗЪЧНА </a:t>
            </a:r>
            <a:r>
              <a:rPr lang="bg-BG" sz="3200" dirty="0" smtClean="0">
                <a:solidFill>
                  <a:srgbClr val="FF0000"/>
                </a:solidFill>
              </a:rPr>
              <a:t>СМЪРТ ?</a:t>
            </a:r>
            <a:endParaRPr lang="en-US" sz="32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bg-BG" dirty="0"/>
          </a:p>
          <a:p>
            <a:pPr marL="0" indent="0">
              <a:buNone/>
            </a:pPr>
            <a:r>
              <a:rPr lang="bg-BG" dirty="0" smtClean="0"/>
              <a:t>Повторно </a:t>
            </a:r>
            <a:r>
              <a:rPr lang="bg-BG" dirty="0" smtClean="0"/>
              <a:t>потвърждаване - </a:t>
            </a:r>
            <a:r>
              <a:rPr lang="bg-BG" dirty="0" smtClean="0"/>
              <a:t>12ч.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9539150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620000" cy="1143000"/>
          </a:xfrm>
        </p:spPr>
        <p:txBody>
          <a:bodyPr/>
          <a:lstStyle/>
          <a:p>
            <a:r>
              <a:rPr lang="bg-BG" b="1" i="1" dirty="0" smtClean="0"/>
              <a:t>Особени </a:t>
            </a:r>
            <a:r>
              <a:rPr lang="bg-BG" b="1" i="1" dirty="0" smtClean="0"/>
              <a:t>ситуации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800600"/>
          </a:xfrm>
        </p:spPr>
        <p:txBody>
          <a:bodyPr/>
          <a:lstStyle/>
          <a:p>
            <a:endParaRPr lang="bg-BG" dirty="0" smtClean="0"/>
          </a:p>
          <a:p>
            <a:pPr marL="114300" indent="0">
              <a:buNone/>
            </a:pPr>
            <a:r>
              <a:rPr lang="bg-BG" dirty="0" smtClean="0"/>
              <a:t>Деца</a:t>
            </a:r>
          </a:p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endParaRPr lang="bg-BG" dirty="0"/>
          </a:p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r>
              <a:rPr lang="bg-BG" dirty="0" smtClean="0"/>
              <a:t>Барбитурати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146" y="1219200"/>
            <a:ext cx="2898775" cy="192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69343"/>
            <a:ext cx="2133600" cy="306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606276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620000" cy="1143000"/>
          </a:xfrm>
        </p:spPr>
        <p:txBody>
          <a:bodyPr/>
          <a:lstStyle/>
          <a:p>
            <a:r>
              <a:rPr lang="bg-BG" b="1" i="1" dirty="0" smtClean="0"/>
              <a:t>Особени </a:t>
            </a:r>
            <a:r>
              <a:rPr lang="bg-BG" b="1" i="1" dirty="0" smtClean="0"/>
              <a:t>ситуации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7772400" cy="22860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bg-BG" dirty="0" smtClean="0"/>
              <a:t>Период на изчакване</a:t>
            </a:r>
          </a:p>
          <a:p>
            <a:r>
              <a:rPr lang="bg-BG" dirty="0" smtClean="0"/>
              <a:t>7 дена след мозъчната увреда</a:t>
            </a:r>
          </a:p>
          <a:p>
            <a:r>
              <a:rPr lang="bg-BG" dirty="0" smtClean="0"/>
              <a:t>7 </a:t>
            </a:r>
            <a:r>
              <a:rPr lang="bg-BG" dirty="0" smtClean="0"/>
              <a:t>дена -</a:t>
            </a:r>
            <a:r>
              <a:rPr lang="bg-BG" dirty="0" smtClean="0"/>
              <a:t>2 </a:t>
            </a:r>
            <a:r>
              <a:rPr lang="bg-BG" dirty="0" smtClean="0"/>
              <a:t>месеца - </a:t>
            </a:r>
            <a:r>
              <a:rPr lang="bg-BG" dirty="0" smtClean="0">
                <a:solidFill>
                  <a:srgbClr val="FF0000"/>
                </a:solidFill>
              </a:rPr>
              <a:t>48ч</a:t>
            </a:r>
            <a:endParaRPr lang="bg-BG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2 </a:t>
            </a:r>
            <a:r>
              <a:rPr lang="bg-BG" dirty="0" smtClean="0"/>
              <a:t>месеца -1година - </a:t>
            </a:r>
            <a:r>
              <a:rPr lang="bg-BG" dirty="0" smtClean="0">
                <a:solidFill>
                  <a:srgbClr val="FF0000"/>
                </a:solidFill>
              </a:rPr>
              <a:t>24ч</a:t>
            </a:r>
            <a:endParaRPr lang="bg-BG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ЕЕГ е </a:t>
            </a:r>
            <a:r>
              <a:rPr lang="bg-BG" dirty="0" smtClean="0"/>
              <a:t>потвърдителен </a:t>
            </a:r>
            <a:r>
              <a:rPr lang="bg-BG" dirty="0" smtClean="0"/>
              <a:t>метод над </a:t>
            </a:r>
            <a:r>
              <a:rPr lang="bg-BG" dirty="0" smtClean="0">
                <a:solidFill>
                  <a:srgbClr val="FF0000"/>
                </a:solidFill>
              </a:rPr>
              <a:t>6 г </a:t>
            </a:r>
            <a:r>
              <a:rPr lang="bg-BG" dirty="0" smtClean="0"/>
              <a:t>възраст</a:t>
            </a:r>
          </a:p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endParaRPr lang="bg-BG" dirty="0"/>
          </a:p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endParaRPr lang="bg-BG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146" y="1219200"/>
            <a:ext cx="2898775" cy="1927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371600"/>
            <a:ext cx="4008437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125171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7620000" cy="1143000"/>
          </a:xfrm>
        </p:spPr>
        <p:txBody>
          <a:bodyPr/>
          <a:lstStyle/>
          <a:p>
            <a:r>
              <a:rPr lang="bg-BG" b="1" i="1" dirty="0" smtClean="0"/>
              <a:t>Особени </a:t>
            </a:r>
            <a:r>
              <a:rPr lang="bg-BG" b="1" i="1" dirty="0" smtClean="0"/>
              <a:t>ситуации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72000" cy="4800600"/>
          </a:xfrm>
        </p:spPr>
        <p:txBody>
          <a:bodyPr/>
          <a:lstStyle/>
          <a:p>
            <a:pPr marL="114300" indent="0">
              <a:buNone/>
            </a:pPr>
            <a:endParaRPr lang="bg-BG" dirty="0" smtClean="0"/>
          </a:p>
          <a:p>
            <a:pPr marL="114300" indent="0">
              <a:buNone/>
            </a:pPr>
            <a:r>
              <a:rPr lang="bg-BG" dirty="0" smtClean="0"/>
              <a:t>Барбитурати</a:t>
            </a:r>
          </a:p>
          <a:p>
            <a:pPr marL="114300" indent="0">
              <a:buNone/>
            </a:pPr>
            <a:r>
              <a:rPr lang="bg-BG" dirty="0" smtClean="0"/>
              <a:t>10-100</a:t>
            </a:r>
            <a:r>
              <a:rPr lang="en-US" dirty="0" smtClean="0"/>
              <a:t> micro</a:t>
            </a:r>
            <a:r>
              <a:rPr lang="bg-BG" dirty="0" smtClean="0"/>
              <a:t> </a:t>
            </a:r>
            <a:r>
              <a:rPr lang="en-US" dirty="0" smtClean="0"/>
              <a:t>g/ml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bg-BG" dirty="0" smtClean="0"/>
              <a:t>Клинична оценка</a:t>
            </a:r>
          </a:p>
          <a:p>
            <a:pPr marL="114300" indent="0">
              <a:buNone/>
            </a:pPr>
            <a:endParaRPr lang="bg-BG" dirty="0"/>
          </a:p>
          <a:p>
            <a:pPr marL="114300" indent="0">
              <a:buNone/>
            </a:pPr>
            <a:r>
              <a:rPr lang="bg-BG" dirty="0" smtClean="0"/>
              <a:t>Изследване на плазмени </a:t>
            </a:r>
            <a:r>
              <a:rPr lang="bg-BG" dirty="0" smtClean="0"/>
              <a:t>концентрации</a:t>
            </a:r>
            <a:endParaRPr lang="bg-BG" dirty="0" smtClean="0"/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447800"/>
            <a:ext cx="2133600" cy="3065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591919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066800"/>
            <a:ext cx="7772400" cy="1981200"/>
          </a:xfrm>
        </p:spPr>
        <p:txBody>
          <a:bodyPr/>
          <a:lstStyle/>
          <a:p>
            <a:r>
              <a:rPr lang="bg-BG" b="1" i="1" dirty="0" smtClean="0"/>
              <a:t>ДОКАЗВАНЕ НА МОЗЪЧНА СМЪРТ</a:t>
            </a:r>
            <a:endParaRPr lang="en-US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bg-BG" i="1" dirty="0" smtClean="0">
                <a:solidFill>
                  <a:schemeClr val="tx1"/>
                </a:solidFill>
              </a:rPr>
              <a:t>ВЕЛИКО ТЪРНОВО</a:t>
            </a:r>
          </a:p>
          <a:p>
            <a:r>
              <a:rPr lang="bg-BG" i="1" dirty="0" smtClean="0">
                <a:solidFill>
                  <a:schemeClr val="tx1"/>
                </a:solidFill>
              </a:rPr>
              <a:t>02-04 Август 2019</a:t>
            </a:r>
          </a:p>
          <a:p>
            <a:endParaRPr lang="en-US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2024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Концепция за мозъчна смърт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7620000" cy="4267200"/>
          </a:xfrm>
        </p:spPr>
        <p:txBody>
          <a:bodyPr/>
          <a:lstStyle/>
          <a:p>
            <a:r>
              <a:rPr lang="bg-BG" dirty="0" smtClean="0"/>
              <a:t>Смърт на мозъчния ствол</a:t>
            </a:r>
          </a:p>
          <a:p>
            <a:endParaRPr lang="bg-BG" dirty="0"/>
          </a:p>
          <a:p>
            <a:endParaRPr lang="bg-BG" dirty="0" smtClean="0"/>
          </a:p>
          <a:p>
            <a:r>
              <a:rPr lang="bg-BG" dirty="0" smtClean="0"/>
              <a:t>Неокортикална смърт</a:t>
            </a:r>
          </a:p>
          <a:p>
            <a:endParaRPr lang="bg-BG" dirty="0"/>
          </a:p>
          <a:p>
            <a:endParaRPr lang="bg-BG" dirty="0" smtClean="0"/>
          </a:p>
          <a:p>
            <a:r>
              <a:rPr lang="bg-BG" dirty="0" smtClean="0"/>
              <a:t>Смърт </a:t>
            </a:r>
            <a:r>
              <a:rPr lang="bg-BG" dirty="0" smtClean="0"/>
              <a:t>на целия мозък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37107"/>
            <a:ext cx="3163887" cy="1700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4547870"/>
            <a:ext cx="3146425" cy="1842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462" y="1178169"/>
            <a:ext cx="3146425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1056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i="1" dirty="0" smtClean="0"/>
              <a:t>Мозъчна смърт 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Кой поставя диагнозата </a:t>
            </a:r>
          </a:p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„ МОЗЪЧНА СМЪРТ“?</a:t>
            </a:r>
          </a:p>
          <a:p>
            <a:pPr marL="0" indent="0" algn="ctr">
              <a:buNone/>
            </a:pPr>
            <a:endParaRPr lang="bg-BG" sz="3000" i="1" dirty="0" smtClean="0">
              <a:solidFill>
                <a:srgbClr val="FF0000"/>
              </a:solidFill>
            </a:endParaRPr>
          </a:p>
          <a:p>
            <a:r>
              <a:rPr lang="bg-BG" dirty="0" smtClean="0"/>
              <a:t>Медицинска диагноза</a:t>
            </a:r>
          </a:p>
          <a:p>
            <a:r>
              <a:rPr lang="bg-BG" dirty="0" smtClean="0"/>
              <a:t>Правни аспекти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3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/>
              <a:t>Мозъчна смърт 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7620000" cy="4343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/>
              <a:t>НАРЕДБА № 14 ОТ 15 АПРИЛ 2004 Г. ЗА МЕДИЦИНСКИТЕ КРИТЕРИИ И</a:t>
            </a:r>
          </a:p>
          <a:p>
            <a:pPr marL="0" indent="0" algn="ctr">
              <a:buNone/>
            </a:pPr>
            <a:r>
              <a:rPr lang="ru-RU" dirty="0"/>
              <a:t>РЕДА НА УСТАНОВЯВАНЕ НА СМЪРТ</a:t>
            </a:r>
          </a:p>
          <a:p>
            <a:pPr marL="0" indent="0" algn="ctr">
              <a:buNone/>
            </a:pPr>
            <a:r>
              <a:rPr lang="ru-RU" dirty="0"/>
              <a:t>Издадена от министъра на здравеопазването</a:t>
            </a:r>
          </a:p>
          <a:p>
            <a:pPr marL="0" indent="0" algn="ctr">
              <a:buNone/>
            </a:pPr>
            <a:r>
              <a:rPr lang="ru-RU" dirty="0"/>
              <a:t>Обн. ДВ. бр. 39 от 12 Май 2004 г., изм. и доп. ДВ. бр. 32 от 2 Април 2013 г.,</a:t>
            </a:r>
          </a:p>
          <a:p>
            <a:pPr marL="0" indent="0" algn="ctr">
              <a:buNone/>
            </a:pPr>
            <a:r>
              <a:rPr lang="ru-RU" dirty="0"/>
              <a:t>изм. ДВ. бр. 41 от 21 Май 2019 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13532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i="1" dirty="0" smtClean="0"/>
              <a:t>Предварителни условия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bg-BG" dirty="0" smtClean="0"/>
              <a:t>Да са уведомени близките</a:t>
            </a:r>
          </a:p>
          <a:p>
            <a:r>
              <a:rPr lang="bg-BG" dirty="0" smtClean="0"/>
              <a:t>Пациент в кома, на ИБВ</a:t>
            </a:r>
          </a:p>
          <a:p>
            <a:r>
              <a:rPr lang="bg-BG" dirty="0" smtClean="0"/>
              <a:t>Причина за мозъчна смърт</a:t>
            </a:r>
          </a:p>
          <a:p>
            <a:r>
              <a:rPr lang="bg-BG" dirty="0" smtClean="0"/>
              <a:t>Липса на артериална хипотония</a:t>
            </a:r>
            <a:r>
              <a:rPr lang="bg-BG" dirty="0" smtClean="0">
                <a:solidFill>
                  <a:srgbClr val="FF0000"/>
                </a:solidFill>
              </a:rPr>
              <a:t> САН &gt; 55</a:t>
            </a:r>
            <a:r>
              <a:rPr lang="en-US" dirty="0" smtClean="0">
                <a:solidFill>
                  <a:srgbClr val="FF0000"/>
                </a:solidFill>
              </a:rPr>
              <a:t>mm Hg</a:t>
            </a:r>
            <a:endParaRPr lang="bg-BG" dirty="0" smtClean="0"/>
          </a:p>
          <a:p>
            <a:r>
              <a:rPr lang="bg-BG" dirty="0" smtClean="0"/>
              <a:t>Липса на хипотермия </a:t>
            </a:r>
            <a:r>
              <a:rPr lang="bg-BG" dirty="0" smtClean="0">
                <a:solidFill>
                  <a:srgbClr val="FF0000"/>
                </a:solidFill>
              </a:rPr>
              <a:t>32⁰</a:t>
            </a:r>
            <a:r>
              <a:rPr lang="en-US" dirty="0" smtClean="0">
                <a:solidFill>
                  <a:srgbClr val="FF0000"/>
                </a:solidFill>
              </a:rPr>
              <a:t>C</a:t>
            </a:r>
          </a:p>
          <a:p>
            <a:r>
              <a:rPr lang="bg-BG" dirty="0" smtClean="0"/>
              <a:t>Метаболитни нарушения</a:t>
            </a:r>
          </a:p>
          <a:p>
            <a:r>
              <a:rPr lang="bg-BG" dirty="0" smtClean="0"/>
              <a:t>Медикаменти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8967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77146" y="152400"/>
            <a:ext cx="6742854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9280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bg-BG" sz="4900" b="1" i="1" dirty="0"/>
              <a:t>Клинични тестове</a:t>
            </a:r>
            <a:endParaRPr lang="en-US" sz="4900" b="1" i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2400" y="2667000"/>
            <a:ext cx="8229600" cy="3382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bg-BG" sz="3000" i="1" dirty="0" smtClean="0">
                <a:solidFill>
                  <a:srgbClr val="FF0000"/>
                </a:solidFill>
              </a:rPr>
              <a:t>Клиничните тестове при мозъчна смърт демонстрират двустранната липса на рефлекси от мозъчния ствол</a:t>
            </a:r>
            <a:endParaRPr lang="en-US" sz="3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3771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912</TotalTime>
  <Words>657</Words>
  <Application>Microsoft Office PowerPoint</Application>
  <PresentationFormat>On-screen Show (4:3)</PresentationFormat>
  <Paragraphs>193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Adjacency</vt:lpstr>
      <vt:lpstr>ДОКАЗВАНЕ НА МОЗЪЧНА СМЪРТ</vt:lpstr>
      <vt:lpstr>Смърт-дефиниция</vt:lpstr>
      <vt:lpstr>Смърт-дефиниция</vt:lpstr>
      <vt:lpstr>Концепция за мозъчна смърт</vt:lpstr>
      <vt:lpstr>Мозъчна смърт </vt:lpstr>
      <vt:lpstr>Мозъчна смърт </vt:lpstr>
      <vt:lpstr>Предварителни условия</vt:lpstr>
      <vt:lpstr>PowerPoint Presentation</vt:lpstr>
      <vt:lpstr> 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Клинични тестове</vt:lpstr>
      <vt:lpstr>Инструментални методи  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Инструментални методи</vt:lpstr>
      <vt:lpstr>Период на изчакване</vt:lpstr>
      <vt:lpstr>Особени ситуации</vt:lpstr>
      <vt:lpstr>Особени ситуации</vt:lpstr>
      <vt:lpstr>Особени ситуации</vt:lpstr>
      <vt:lpstr>ДОКАЗВАНЕ НА МОЗЪЧНА СМЪРТ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Мозъчна смърт Диагноза</dc:title>
  <dc:creator>Lenovo</dc:creator>
  <cp:lastModifiedBy>Lenovo</cp:lastModifiedBy>
  <cp:revision>67</cp:revision>
  <dcterms:created xsi:type="dcterms:W3CDTF">2006-08-16T00:00:00Z</dcterms:created>
  <dcterms:modified xsi:type="dcterms:W3CDTF">2019-07-24T16:32:58Z</dcterms:modified>
</cp:coreProperties>
</file>