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77" r:id="rId8"/>
    <p:sldId id="261" r:id="rId9"/>
    <p:sldId id="262" r:id="rId10"/>
    <p:sldId id="272" r:id="rId11"/>
    <p:sldId id="263" r:id="rId12"/>
    <p:sldId id="273" r:id="rId13"/>
    <p:sldId id="267" r:id="rId14"/>
    <p:sldId id="265" r:id="rId15"/>
    <p:sldId id="269" r:id="rId16"/>
    <p:sldId id="268" r:id="rId17"/>
    <p:sldId id="270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98" d="100"/>
          <a:sy n="98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B7810A5-1A13-4087-8DFA-155E6E5B5D73}" type="datetimeFigureOut">
              <a:rPr lang="tr-TR" smtClean="0"/>
              <a:t>22.07.2019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167" y="4805097"/>
            <a:ext cx="7369642" cy="13943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400" noProof="1"/>
              <a:t>Д-р Милена  Минева</a:t>
            </a:r>
            <a:br>
              <a:rPr lang="en-US" sz="2400" noProof="1"/>
            </a:br>
            <a:r>
              <a:rPr lang="en-US" sz="2400" noProof="1"/>
              <a:t>УМБАЛ Бургас</a:t>
            </a:r>
            <a:br>
              <a:rPr lang="en-US" sz="2400" noProof="1"/>
            </a:br>
            <a:r>
              <a:rPr lang="en-US" sz="2400" noProof="1"/>
              <a:t>2019 год.</a:t>
            </a:r>
            <a:endParaRPr lang="en-US" sz="2400" noProof="1"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3168" y="1079212"/>
            <a:ext cx="6437630" cy="1335503"/>
          </a:xfrm>
        </p:spPr>
        <p:txBody>
          <a:bodyPr vert="horz" lIns="91440" tIns="0" rIns="91440" bIns="45720" rtlCol="0" anchor="b">
            <a:noAutofit/>
          </a:bodyPr>
          <a:lstStyle/>
          <a:p>
            <a:pPr algn="l"/>
            <a:r>
              <a:rPr lang="en-US" sz="3200" noProof="1"/>
              <a:t>Клиничен случай</a:t>
            </a:r>
            <a:endParaRPr lang="en-US" sz="3200" noProof="1">
              <a:cs typeface="Arial"/>
            </a:endParaRPr>
          </a:p>
          <a:p>
            <a:pPr algn="l"/>
            <a:r>
              <a:rPr lang="en-US" sz="3200" noProof="1"/>
              <a:t>Бременна жена в мозъчна смърт</a:t>
            </a:r>
            <a:endParaRPr lang="en-US" sz="3200" noProof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2F0272-3878-4604-AA91-01CA8F08D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60EAEC-22E3-4448-8F0A-9ADAA793A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55E0F90-3FFF-4E04-B3C8-3C969A415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63A4EF-A033-4ED0-9EB6-6E1A8D26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64965EE-80F2-417F-9652-5BFF14DA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3C9611-CFD7-4C23-A8F2-00E7865A5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Картина 4" descr="Картина, която съдържа снимка, маса, седящ&#10;&#10;Описание, генерирано с висока достоверност">
            <a:extLst>
              <a:ext uri="{FF2B5EF4-FFF2-40B4-BE49-F238E27FC236}">
                <a16:creationId xmlns:a16="http://schemas.microsoft.com/office/drawing/2014/main" id="{279CE8F4-ABC6-4753-AC5A-E11EB04C88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3083295" y="326017"/>
            <a:ext cx="6210250" cy="62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882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B43F-2CE7-4C6C-BABC-EE342B328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459F07-63F9-48CF-B725-A873C4BC3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B83E1E-DAC1-4851-84FF-D6FE1649D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C0C5BCE-68DF-402A-BE58-743AEB8875B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400413" y="1908343"/>
            <a:ext cx="8355606" cy="39259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en-US" sz="2400"/>
              <a:t>Персистира акутната интрацеребрална хеморагия в дясно парасагитално.Хемоцефалус.Акутна субарахноидна хеморагия.Тежко изразен мозъчен едем.Липса на контрастиране на артерии в интракраниалното кръвообращение при контрастирани аа.темпоралес суперфициалис.</a:t>
            </a:r>
            <a:endParaRPr lang="en-US" sz="2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514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7812B9FD-CF9B-4096-8B66-66E3E558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167" y="664418"/>
            <a:ext cx="8663604" cy="67571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bg-BG" sz="2400">
                <a:ea typeface="+mj-lt"/>
                <a:cs typeface="+mj-lt"/>
              </a:rPr>
              <a:t>НАРЕДБА № 14 ОТ 15 АПРИЛ 2004 Г. ЗА МЕДИЦИНСКИТЕ КРИТЕРИИ И РЕДА НА УСТАНОВЯВАНЕ НА СМЪРТ</a:t>
            </a:r>
            <a:endParaRPr lang="bg-BG" sz="2400">
              <a:cs typeface="Arial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0F69814-E9AE-4679-B5B2-65B9475CE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3168" y="1122345"/>
            <a:ext cx="8565479" cy="4728558"/>
          </a:xfrm>
        </p:spPr>
        <p:txBody>
          <a:bodyPr vert="horz" lIns="91440" tIns="0" rIns="91440" bIns="45720" rtlCol="0" anchor="b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/>
              <a:t>Чл. 15. След установяване на смърт при трайно и необратимо прекратяване на всички функции на главния мозък, включително на мозъчния ствол, мерките по интензивно лечение могат да бъдат продължени в следните случаи: 1. като средство за кондициониране на донора и органосъхраняваща терапия в случай на органно донорство; в този случай контролът върху органосъхраняващата терапия и кондиционирането на донора се поема от координатора по донорство; 2. с цел запазване на плода в случай на бременност - до достигане на такъв срок на бременността, който би гарантирал жизнеспособен плод; в този случай контролът върху терапията се поема от съответния клиничен екип. </a:t>
            </a:r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4583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436C7D1-8686-45A4-9EC2-53E39CD60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639" y="1635172"/>
            <a:ext cx="8600021" cy="4414772"/>
          </a:xfrm>
        </p:spPr>
        <p:txBody>
          <a:bodyPr anchor="t">
            <a:normAutofit/>
          </a:bodyPr>
          <a:lstStyle/>
          <a:p>
            <a:pPr marL="344170" indent="-344170"/>
            <a:r>
              <a:rPr lang="bg-BG" sz="2400">
                <a:ea typeface="+mn-lt"/>
                <a:cs typeface="+mn-lt"/>
              </a:rPr>
              <a:t>Свикана е ЛКК, която реши да се поддържат активни реанимационни дейности по отношение на жизнените показатели на пациентката в пряка връзка с поддържане на плода и неговата виталност.Да се провеждат ежедневни консултации с гинеколог и УЗ проследяване.</a:t>
            </a:r>
          </a:p>
          <a:p>
            <a:pPr marL="344170" indent="-344170"/>
            <a:endParaRPr lang="bg-BG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6138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08B3F80-8B27-4D22-9817-0DE603D02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639" y="1246984"/>
            <a:ext cx="8211832" cy="47166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bg-BG" sz="2400">
                <a:cs typeface="Arial" panose="020B0604020202020204"/>
              </a:rPr>
              <a:t>Пациентката е фебрилна до 38 С</a:t>
            </a:r>
          </a:p>
          <a:p>
            <a:pPr marL="344170" indent="-344170"/>
            <a:r>
              <a:rPr lang="bg-BG" sz="2400">
                <a:cs typeface="Arial" panose="020B0604020202020204"/>
              </a:rPr>
              <a:t>Взети са проби за микробиологично изследване от трахеален секрет,урина и хемокултура,след 24-часа не се установява бактериален растеж.</a:t>
            </a:r>
          </a:p>
          <a:p>
            <a:pPr marL="344170" indent="-344170"/>
            <a:r>
              <a:rPr lang="bg-BG" sz="2400">
                <a:cs typeface="Arial" panose="020B0604020202020204"/>
              </a:rPr>
              <a:t>Рентгенография на бял дроб-венозен застой.</a:t>
            </a:r>
            <a:endParaRPr lang="bg-BG" sz="2400" dirty="0">
              <a:cs typeface="Arial" panose="020B0604020202020204"/>
            </a:endParaRPr>
          </a:p>
          <a:p>
            <a:pPr marL="344170" indent="-344170"/>
            <a:r>
              <a:rPr lang="bg-BG" sz="2400">
                <a:cs typeface="Arial" panose="020B0604020202020204"/>
              </a:rPr>
              <a:t>Ехография на коремни органи-черен дроб,жлъчен мехур,ЖЧП-б.о.Бъбреци-хидронефроза първа степен в дясно с проксимален хидроуретер.</a:t>
            </a:r>
            <a:endParaRPr lang="bg-BG" sz="2400" dirty="0">
              <a:cs typeface="Arial" panose="020B0604020202020204"/>
            </a:endParaRPr>
          </a:p>
          <a:p>
            <a:pPr marL="344170" indent="-344170"/>
            <a:endParaRPr lang="bg-BG" sz="2400" dirty="0">
              <a:cs typeface="Arial" panose="020B0604020202020204"/>
            </a:endParaRPr>
          </a:p>
          <a:p>
            <a:pPr marL="344170" indent="-344170"/>
            <a:endParaRPr lang="bg-BG" sz="24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18639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EEA41A2-E31D-43DA-BE45-466F1C983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051" y="808056"/>
            <a:ext cx="8223088" cy="1077229"/>
          </a:xfrm>
        </p:spPr>
        <p:txBody>
          <a:bodyPr>
            <a:normAutofit/>
          </a:bodyPr>
          <a:lstStyle/>
          <a:p>
            <a:pPr algn="l"/>
            <a:r>
              <a:rPr lang="bg-BG" sz="4400">
                <a:cs typeface="Arial"/>
              </a:rPr>
              <a:t>Терапевтична схема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01FED99-6DEE-452D-9165-2AC6F3B9C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639" y="2052116"/>
            <a:ext cx="6572814" cy="3997828"/>
          </a:xfrm>
        </p:spPr>
        <p:txBody>
          <a:bodyPr anchor="t">
            <a:normAutofit/>
          </a:bodyPr>
          <a:lstStyle/>
          <a:p>
            <a:pPr marL="344170" indent="-344170"/>
            <a:r>
              <a:rPr lang="bg-BG" sz="2400" dirty="0">
                <a:cs typeface="Arial"/>
              </a:rPr>
              <a:t>Витаминни препарати.</a:t>
            </a:r>
          </a:p>
          <a:p>
            <a:pPr marL="344170" indent="-344170"/>
            <a:r>
              <a:rPr lang="bg-BG" sz="2400" dirty="0">
                <a:cs typeface="Arial"/>
              </a:rPr>
              <a:t>НМХ.</a:t>
            </a:r>
          </a:p>
          <a:p>
            <a:pPr marL="344170" indent="-344170"/>
            <a:r>
              <a:rPr lang="bg-BG" sz="2400" noProof="1">
                <a:cs typeface="Arial"/>
              </a:rPr>
              <a:t>Ентерално</a:t>
            </a:r>
            <a:r>
              <a:rPr lang="bg-BG" sz="2400" dirty="0">
                <a:cs typeface="Arial"/>
              </a:rPr>
              <a:t> хранене.</a:t>
            </a:r>
          </a:p>
          <a:p>
            <a:pPr marL="344170" indent="-344170"/>
            <a:r>
              <a:rPr lang="bg-BG" sz="2400" dirty="0">
                <a:cs typeface="Arial"/>
              </a:rPr>
              <a:t>Антидиуретичен хормон.</a:t>
            </a:r>
          </a:p>
          <a:p>
            <a:pPr marL="344170" indent="-344170"/>
            <a:r>
              <a:rPr lang="bg-BG" sz="2400" dirty="0">
                <a:cs typeface="Arial"/>
              </a:rPr>
              <a:t>Биопродукти.</a:t>
            </a:r>
          </a:p>
          <a:p>
            <a:pPr marL="344170" indent="-344170"/>
            <a:endParaRPr lang="bg-BG" sz="2400" dirty="0">
              <a:cs typeface="Arial"/>
            </a:endParaRP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5F1986A8-5F0E-4D8C-B3AD-C595B13938B7}"/>
              </a:ext>
            </a:extLst>
          </p:cNvPr>
          <p:cNvSpPr txBox="1"/>
          <p:nvPr/>
        </p:nvSpPr>
        <p:spPr>
          <a:xfrm>
            <a:off x="3200401" y="2222739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har char="•"/>
            </a:pP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8272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8220318-F90B-4A9A-AF13-71161B3A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167" y="894454"/>
            <a:ext cx="7369642" cy="8624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4400"/>
              <a:t>Терапевтична схема</a:t>
            </a:r>
            <a:endParaRPr lang="en-US" sz="4400">
              <a:cs typeface="Arial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0B24E71-848D-48E7-A8B2-E7043D9B7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8187" y="1970608"/>
            <a:ext cx="6437630" cy="4527276"/>
          </a:xfrm>
        </p:spPr>
        <p:txBody>
          <a:bodyPr vert="horz" lIns="91440" tIns="0" rIns="91440" bIns="45720" rtlCol="0" anchor="b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2400" noProof="1"/>
              <a:t>Антибиотик.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2400" noProof="1"/>
              <a:t>Инотропни медикаменти-норепинефрин 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2400" noProof="1"/>
              <a:t>Инхибитори на протонната помпа 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2400" noProof="1"/>
              <a:t>Субституираща електролитна инфузия.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2400" noProof="1"/>
              <a:t>Антипиретици.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2400" noProof="1"/>
              <a:t>Кортикостероиди.</a:t>
            </a:r>
            <a:endParaRPr lang="en-US" sz="2400" noProof="1">
              <a:cs typeface="Arial"/>
            </a:endParaRPr>
          </a:p>
          <a:p>
            <a:pPr algn="l">
              <a:lnSpc>
                <a:spcPct val="110000"/>
              </a:lnSpc>
            </a:pP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8050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16809AE-9439-4FD2-A19A-F4D7C2DE4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316" y="808056"/>
            <a:ext cx="8136823" cy="1077229"/>
          </a:xfrm>
        </p:spPr>
        <p:txBody>
          <a:bodyPr>
            <a:normAutofit/>
          </a:bodyPr>
          <a:lstStyle/>
          <a:p>
            <a:pPr algn="l"/>
            <a:r>
              <a:rPr lang="bg-BG" sz="4400">
                <a:cs typeface="Arial"/>
              </a:rPr>
              <a:t>Мониторинг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7A54A57-6571-49C3-A273-01CCA8583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639" y="2052116"/>
            <a:ext cx="6572814" cy="39978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bg-BG" sz="2400">
                <a:cs typeface="Arial"/>
              </a:rPr>
              <a:t>ЕКГ,пулсоксиметрия</a:t>
            </a:r>
            <a:endParaRPr lang="bg-BG" sz="2400" dirty="0">
              <a:cs typeface="Arial"/>
            </a:endParaRPr>
          </a:p>
          <a:p>
            <a:pPr marL="344170" indent="-344170"/>
            <a:r>
              <a:rPr lang="bg-BG" sz="2400">
                <a:cs typeface="Arial"/>
              </a:rPr>
              <a:t>Инвазивно артериално налягане</a:t>
            </a:r>
            <a:endParaRPr lang="bg-BG" sz="2400" dirty="0">
              <a:cs typeface="Arial"/>
            </a:endParaRPr>
          </a:p>
          <a:p>
            <a:pPr marL="344170" indent="-344170"/>
            <a:r>
              <a:rPr lang="bg-BG" sz="2400">
                <a:cs typeface="Arial"/>
              </a:rPr>
              <a:t>ЦВН</a:t>
            </a:r>
            <a:endParaRPr lang="bg-BG" sz="2400" dirty="0">
              <a:cs typeface="Arial"/>
            </a:endParaRPr>
          </a:p>
          <a:p>
            <a:pPr marL="344170" indent="-344170"/>
            <a:r>
              <a:rPr lang="bg-BG" sz="2400">
                <a:cs typeface="Arial"/>
              </a:rPr>
              <a:t>Часова диуреза.</a:t>
            </a:r>
            <a:endParaRPr lang="bg-BG" sz="2400" dirty="0">
              <a:cs typeface="Arial"/>
            </a:endParaRPr>
          </a:p>
          <a:p>
            <a:pPr marL="344170" indent="-344170"/>
            <a:r>
              <a:rPr lang="bg-BG" sz="2400">
                <a:cs typeface="Arial"/>
              </a:rPr>
              <a:t>Температурен контрол.</a:t>
            </a:r>
            <a:endParaRPr lang="bg-BG" sz="2400" dirty="0">
              <a:cs typeface="Arial"/>
            </a:endParaRPr>
          </a:p>
          <a:p>
            <a:pPr marL="344170" indent="-344170"/>
            <a:r>
              <a:rPr lang="bg-BG" sz="2400">
                <a:cs typeface="Arial"/>
              </a:rPr>
              <a:t>Ежедневно проследяване на кр.захар,ПКК,йонограма,биохимия,КГА.</a:t>
            </a:r>
            <a:endParaRPr lang="bg-BG" sz="2400" dirty="0">
              <a:cs typeface="Arial"/>
            </a:endParaRPr>
          </a:p>
          <a:p>
            <a:pPr marL="344170" indent="-344170"/>
            <a:endParaRPr lang="bg-BG" sz="2400" dirty="0">
              <a:cs typeface="Arial"/>
            </a:endParaRPr>
          </a:p>
          <a:p>
            <a:pPr marL="344170" indent="-344170"/>
            <a:endParaRPr lang="bg-BG" sz="1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6410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D65976D-9FB9-4B66-B78F-1E79B340C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6300" y="1381137"/>
            <a:ext cx="8795516" cy="3448973"/>
          </a:xfrm>
        </p:spPr>
        <p:txBody>
          <a:bodyPr vert="horz" lIns="91440" tIns="0" rIns="91440" bIns="45720" rtlCol="0" anchor="b"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2400"/>
              <a:t>На осмия ден от хоспитализацията на пациентката, при гинекологичния преглед, се установиха признаци за прогредиентен аборт. Плодът бе изроден и приведен в неонатологично отделение с признаци на живот (дихателни движения и пулсации).</a:t>
            </a:r>
          </a:p>
          <a:p>
            <a:pPr algn="l">
              <a:lnSpc>
                <a:spcPct val="110000"/>
              </a:lnSpc>
            </a:pPr>
            <a:r>
              <a:rPr lang="en-US" sz="2400"/>
              <a:t>Проведен бе разговор с близките на починалата, и писмено се регистрира тяхното съгласие за органно дарителство.</a:t>
            </a:r>
          </a:p>
        </p:txBody>
      </p:sp>
    </p:spTree>
    <p:extLst>
      <p:ext uri="{BB962C8B-B14F-4D97-AF65-F5344CB8AC3E}">
        <p14:creationId xmlns:p14="http://schemas.microsoft.com/office/powerpoint/2010/main" val="790835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65E5153-D8E9-437D-B04E-A36FBB5B3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752" y="1922720"/>
            <a:ext cx="6572814" cy="3034544"/>
          </a:xfrm>
        </p:spPr>
        <p:txBody>
          <a:bodyPr vert="horz" lIns="91440" tIns="0" rIns="91440" bIns="45720" rtlCol="0" anchor="t">
            <a:normAutofit/>
          </a:bodyPr>
          <a:lstStyle/>
          <a:p>
            <a:pPr marL="344170" indent="-344170"/>
            <a:r>
              <a:rPr lang="en-US" sz="2400" dirty="0" err="1"/>
              <a:t>Започна</a:t>
            </a:r>
            <a:r>
              <a:rPr lang="en-US" sz="2400" dirty="0"/>
              <a:t> </a:t>
            </a:r>
            <a:r>
              <a:rPr lang="en-US" sz="2400" dirty="0" err="1"/>
              <a:t>кондициониране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органен</a:t>
            </a:r>
            <a:r>
              <a:rPr lang="en-US" sz="2400" dirty="0"/>
              <a:t> </a:t>
            </a:r>
            <a:r>
              <a:rPr lang="en-US" sz="2400" dirty="0" err="1"/>
              <a:t>донор</a:t>
            </a:r>
            <a:r>
              <a:rPr lang="en-US" sz="2400" dirty="0"/>
              <a:t> </a:t>
            </a:r>
            <a:r>
              <a:rPr lang="en-US" sz="2400" dirty="0" err="1"/>
              <a:t>след</a:t>
            </a:r>
            <a:r>
              <a:rPr lang="en-US" sz="2400" dirty="0"/>
              <a:t> </a:t>
            </a:r>
            <a:r>
              <a:rPr lang="en-US" sz="2400" dirty="0" err="1"/>
              <a:t>преценка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функционалността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органите</a:t>
            </a:r>
            <a:r>
              <a:rPr lang="en-US" sz="2400" dirty="0"/>
              <a:t>.</a:t>
            </a:r>
            <a:endParaRPr lang="bg-BG" sz="2400">
              <a:cs typeface="Arial"/>
            </a:endParaRPr>
          </a:p>
          <a:p>
            <a:pPr marL="344170" indent="-344170"/>
            <a:r>
              <a:rPr lang="en-US" sz="2400" dirty="0" err="1"/>
              <a:t>След</a:t>
            </a:r>
            <a:r>
              <a:rPr lang="en-US" sz="2400" dirty="0"/>
              <a:t> 12 </a:t>
            </a:r>
            <a:r>
              <a:rPr lang="en-US" sz="2400" dirty="0" err="1"/>
              <a:t>часа</a:t>
            </a:r>
            <a:r>
              <a:rPr lang="en-US" sz="2400" dirty="0"/>
              <a:t> </a:t>
            </a:r>
            <a:r>
              <a:rPr lang="en-US" sz="2400" dirty="0" err="1"/>
              <a:t>бяха</a:t>
            </a:r>
            <a:r>
              <a:rPr lang="en-US" sz="2400" dirty="0"/>
              <a:t> </a:t>
            </a:r>
            <a:r>
              <a:rPr lang="en-US" sz="2400" dirty="0" err="1"/>
              <a:t>ескплантирани</a:t>
            </a:r>
            <a:r>
              <a:rPr lang="en-US" sz="2400" dirty="0"/>
              <a:t> </a:t>
            </a:r>
            <a:r>
              <a:rPr lang="en-US" sz="2400" dirty="0" err="1"/>
              <a:t>сърце</a:t>
            </a:r>
            <a:r>
              <a:rPr lang="en-US" sz="2400" dirty="0"/>
              <a:t>, </a:t>
            </a:r>
            <a:r>
              <a:rPr lang="en-US" sz="2400" dirty="0" err="1"/>
              <a:t>черен</a:t>
            </a:r>
            <a:r>
              <a:rPr lang="en-US" sz="2400" dirty="0"/>
              <a:t> </a:t>
            </a:r>
            <a:r>
              <a:rPr lang="en-US" sz="2400" dirty="0" err="1"/>
              <a:t>дроб</a:t>
            </a:r>
            <a:r>
              <a:rPr lang="en-US" sz="2400" dirty="0"/>
              <a:t> и </a:t>
            </a:r>
            <a:r>
              <a:rPr lang="en-US" sz="2400" dirty="0" err="1"/>
              <a:t>бъбреци</a:t>
            </a:r>
            <a:r>
              <a:rPr lang="en-US" sz="2400" dirty="0"/>
              <a:t>.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933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FBA4E8A-DF24-4488-9821-9D40F0D5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561" y="793679"/>
            <a:ext cx="8381238" cy="1077229"/>
          </a:xfrm>
        </p:spPr>
        <p:txBody>
          <a:bodyPr>
            <a:normAutofit/>
          </a:bodyPr>
          <a:lstStyle/>
          <a:p>
            <a:pPr algn="l"/>
            <a:r>
              <a:rPr lang="bg-BG" sz="4400">
                <a:cs typeface="Arial"/>
              </a:rPr>
              <a:t>Анамнестични данни                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655F3FC-E24F-414E-956D-7A5482DE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639" y="2052116"/>
            <a:ext cx="9131983" cy="39978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bg-BG" sz="2400" noProof="1">
                <a:cs typeface="Arial" panose="020B0604020202020204"/>
              </a:rPr>
              <a:t>Жена на 37-годишна възраст,втора,едноплодна бременност,нормално протичаща до момента, 21 г.с.</a:t>
            </a:r>
          </a:p>
          <a:p>
            <a:pPr marL="344170" indent="-344170"/>
            <a:r>
              <a:rPr lang="bg-BG" sz="2400" noProof="1">
                <a:cs typeface="Arial" panose="020B0604020202020204"/>
              </a:rPr>
              <a:t>Намерена на работното си място в безсъзнание,повърнала,с шумно дишане и изпускане на тазовите резервоари.</a:t>
            </a:r>
          </a:p>
          <a:p>
            <a:pPr marL="344170" indent="-344170"/>
            <a:r>
              <a:rPr lang="bg-BG" sz="2400" noProof="1">
                <a:cs typeface="Arial" panose="020B0604020202020204"/>
              </a:rPr>
              <a:t>На място е проведен КТ на гл.мозък, на който се визуализира мозъчен кръвоизлив.</a:t>
            </a:r>
          </a:p>
          <a:p>
            <a:pPr marL="344170" indent="-344170"/>
            <a:r>
              <a:rPr lang="bg-BG" sz="2400" noProof="1">
                <a:cs typeface="Arial" panose="020B0604020202020204"/>
              </a:rPr>
              <a:t>Транспортирана от екип на ЦСМП до Ш.З на УМБАЛ Бургас.</a:t>
            </a:r>
          </a:p>
        </p:txBody>
      </p:sp>
    </p:spTree>
    <p:extLst>
      <p:ext uri="{BB962C8B-B14F-4D97-AF65-F5344CB8AC3E}">
        <p14:creationId xmlns:p14="http://schemas.microsoft.com/office/powerpoint/2010/main" val="3058052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13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42" name="Picture 15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43" name="Rectangle 17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19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21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23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TextBox 25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48" name="Rectangle 27">
            <a:extLst>
              <a:ext uri="{FF2B5EF4-FFF2-40B4-BE49-F238E27FC236}">
                <a16:creationId xmlns:a16="http://schemas.microsoft.com/office/drawing/2014/main" id="{393CD2B5-370C-4E54-BF07-77E46BC7D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29">
            <a:extLst>
              <a:ext uri="{FF2B5EF4-FFF2-40B4-BE49-F238E27FC236}">
                <a16:creationId xmlns:a16="http://schemas.microsoft.com/office/drawing/2014/main" id="{521321C5-E7EE-49D4-8BF3-7DD5F426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50" name="Picture 31">
            <a:extLst>
              <a:ext uri="{FF2B5EF4-FFF2-40B4-BE49-F238E27FC236}">
                <a16:creationId xmlns:a16="http://schemas.microsoft.com/office/drawing/2014/main" id="{B4F98145-516D-4594-B0F0-0F5C85DAF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51" name="Rectangle 33">
            <a:extLst>
              <a:ext uri="{FF2B5EF4-FFF2-40B4-BE49-F238E27FC236}">
                <a16:creationId xmlns:a16="http://schemas.microsoft.com/office/drawing/2014/main" id="{249DD94E-466E-443D-84D4-95364BF81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35">
            <a:extLst>
              <a:ext uri="{FF2B5EF4-FFF2-40B4-BE49-F238E27FC236}">
                <a16:creationId xmlns:a16="http://schemas.microsoft.com/office/drawing/2014/main" id="{D730E5A1-76E1-474B-9303-1A42C5373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37">
            <a:extLst>
              <a:ext uri="{FF2B5EF4-FFF2-40B4-BE49-F238E27FC236}">
                <a16:creationId xmlns:a16="http://schemas.microsoft.com/office/drawing/2014/main" id="{25E42092-1184-49FF-8DE1-34B280A4F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Заглавие 5">
            <a:extLst>
              <a:ext uri="{FF2B5EF4-FFF2-40B4-BE49-F238E27FC236}">
                <a16:creationId xmlns:a16="http://schemas.microsoft.com/office/drawing/2014/main" id="{35733E88-BD00-4765-89BE-612517AED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2729751"/>
            <a:ext cx="4688241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5000"/>
              <a:t>Благодаря!</a:t>
            </a:r>
          </a:p>
        </p:txBody>
      </p:sp>
      <p:pic>
        <p:nvPicPr>
          <p:cNvPr id="4" name="Картина 4" descr="Картина, която съдържа дрехи, ръкавици&#10;&#10;Описание, генерирано с висока достоверност">
            <a:extLst>
              <a:ext uri="{FF2B5EF4-FFF2-40B4-BE49-F238E27FC236}">
                <a16:creationId xmlns:a16="http://schemas.microsoft.com/office/drawing/2014/main" id="{2B0F519C-7BD0-4CE5-9325-E86AD807857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5"/>
          <a:srcRect l="34288" r="16692"/>
          <a:stretch/>
        </p:blipFill>
        <p:spPr>
          <a:xfrm>
            <a:off x="7409858" y="1875908"/>
            <a:ext cx="3068816" cy="3100748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E30419FB-3F46-4553-9607-D1AA2CAF1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75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43" name="Picture 9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44" name="Rectangle 11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13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15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17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TextBox 19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49" name="Rectangle 2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2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1" name="Freeform: Shape 25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Picture 27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3" name="Rectangle 29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Freeform: Shape 31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Oval 3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0EFC570-C2BD-4469-B092-EF42C294D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016" y="1872116"/>
            <a:ext cx="9554999" cy="44423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l"/>
            <a:r>
              <a:rPr lang="en-US" sz="2400" noProof="1"/>
              <a:t>     GCS 4 т.(E1 V1 M2)</a:t>
            </a:r>
            <a:br>
              <a:rPr lang="en-US" sz="2400" noProof="1"/>
            </a:br>
            <a:r>
              <a:rPr lang="en-US" sz="2400" noProof="1"/>
              <a:t>Зеници-умерено широки(около 6 мм),мудна реакция на светлина.</a:t>
            </a:r>
            <a:br>
              <a:rPr lang="en-US" sz="2400" noProof="1"/>
            </a:br>
            <a:r>
              <a:rPr lang="en-US" sz="2400" noProof="1"/>
              <a:t>Интубирана на място,спонтанно дишане през ИТ, ДЧ 14</a:t>
            </a:r>
            <a:br>
              <a:rPr lang="en-US" sz="2400" noProof="1"/>
            </a:br>
            <a:r>
              <a:rPr lang="en-US" sz="2400" noProof="1"/>
              <a:t>Бял дроб-грубо везикуларно дишане с разнокалибрени хрипове предимно базално двустранно.</a:t>
            </a:r>
            <a:br>
              <a:rPr lang="en-US" sz="2400" noProof="1"/>
            </a:br>
            <a:r>
              <a:rPr lang="en-US" sz="2400" noProof="1"/>
              <a:t>СЧ-123, АН 128/84</a:t>
            </a:r>
            <a:br>
              <a:rPr lang="en-US" sz="2400" noProof="1"/>
            </a:br>
            <a:r>
              <a:rPr lang="en-US" sz="2400" noProof="1"/>
              <a:t>Корем-над нивото на гр.кош,палпаторно мек.</a:t>
            </a:r>
            <a:br>
              <a:rPr lang="en-US" sz="2400" noProof="1"/>
            </a:br>
            <a:r>
              <a:rPr lang="en-US" sz="2400" noProof="1"/>
              <a:t>Крайници-намален тонус,запазена подвижност,без отоци.</a:t>
            </a:r>
            <a:br>
              <a:rPr lang="en-US" sz="2400" noProof="1"/>
            </a:br>
            <a:r>
              <a:rPr lang="en-US" sz="2400" noProof="1"/>
              <a:t>Афебрилна.</a:t>
            </a:r>
            <a:br>
              <a:rPr lang="en-US" sz="2400" noProof="1"/>
            </a:br>
            <a:r>
              <a:rPr lang="en-US" sz="2400" noProof="1"/>
              <a:t>Катетеризирана-бистра урина.</a:t>
            </a:r>
            <a:br>
              <a:rPr lang="en-US" sz="2400" noProof="1"/>
            </a:br>
            <a:br>
              <a:rPr lang="en-US" sz="2400" noProof="1"/>
            </a:br>
            <a:r>
              <a:rPr lang="en-US" sz="2400" noProof="1"/>
              <a:t> </a:t>
            </a:r>
            <a:br>
              <a:rPr lang="en-US" sz="2400" noProof="1"/>
            </a:br>
            <a:endParaRPr lang="en-US" sz="2400" noProof="1">
              <a:cs typeface="Arial"/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82165E5A-235B-46AA-BAF6-6F38862C3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565" y="230949"/>
            <a:ext cx="6768308" cy="1393012"/>
          </a:xfrm>
        </p:spPr>
        <p:txBody>
          <a:bodyPr vert="horz" lIns="91440" tIns="0" rIns="91440" bIns="45720" rtlCol="0" anchor="b"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sz="4400"/>
              <a:t>Обективно състояние</a:t>
            </a:r>
            <a:endParaRPr lang="en-US" sz="4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7693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C742469-CFE4-4A19-B129-B192CC9A4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167" y="2763512"/>
            <a:ext cx="7369642" cy="36084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/>
            <a:r>
              <a:rPr lang="en-US" sz="2400" noProof="1"/>
              <a:t>     Hb 107 g/l WBC 9,8G/l RBC 3,19 T/l PLT 245G/l</a:t>
            </a:r>
            <a:br>
              <a:rPr lang="en-US" sz="2400" noProof="1"/>
            </a:br>
            <a:br>
              <a:rPr lang="en-US" sz="2400" noProof="1"/>
            </a:br>
            <a:r>
              <a:rPr lang="en-US" sz="2400" noProof="1"/>
              <a:t>Creat 62,0 mmol/L, Urea 2,6mmol/L, Na 140 mmol/L</a:t>
            </a:r>
            <a:br>
              <a:rPr lang="en-US" sz="2400" noProof="1"/>
            </a:br>
            <a:br>
              <a:rPr lang="en-US" sz="2400" noProof="1"/>
            </a:br>
            <a:r>
              <a:rPr lang="en-US" sz="2400" noProof="1"/>
              <a:t> K 3,9 mmol/L Ca 2,36 mmol/L BGL 8,59 mmol/L</a:t>
            </a:r>
            <a:br>
              <a:rPr lang="en-US" sz="2400" noProof="1"/>
            </a:br>
            <a:br>
              <a:rPr lang="en-US" sz="2400" noProof="1"/>
            </a:br>
            <a:r>
              <a:rPr lang="en-US" sz="2400" noProof="1"/>
              <a:t>ABG pH 7,4 pCO2 35,5 pO2  64,5 Sat 94,7 % </a:t>
            </a:r>
            <a:br>
              <a:rPr lang="en-US" sz="2400" noProof="1"/>
            </a:br>
            <a:endParaRPr lang="en-US" sz="2400" noProof="1">
              <a:cs typeface="Arial"/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ABB61DFA-D3EA-4ED1-8464-4336566E6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621" y="691023"/>
            <a:ext cx="7875365" cy="1321126"/>
          </a:xfrm>
        </p:spPr>
        <p:txBody>
          <a:bodyPr vert="horz" lIns="91440" tIns="0" rIns="91440" bIns="45720" rtlCol="0" anchor="b">
            <a:noAutofit/>
          </a:bodyPr>
          <a:lstStyle/>
          <a:p>
            <a:pPr marL="0" indent="0">
              <a:buNone/>
            </a:pPr>
            <a:r>
              <a:rPr lang="en-US" sz="4400"/>
              <a:t>Лабораторни изследвания</a:t>
            </a:r>
            <a:endParaRPr lang="en-US" sz="4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334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D8F99C5-1ABF-4DA8-BD99-6F60DCB9B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148" y="959437"/>
            <a:ext cx="8154323" cy="39978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bg-BG" sz="2400" noProof="1">
                <a:cs typeface="Arial"/>
              </a:rPr>
              <a:t>На  терена на отделението е вклчена на ИБВ,седирана и релаксирана,започната противоедемна терапия.</a:t>
            </a:r>
          </a:p>
          <a:p>
            <a:pPr marL="344170" indent="-344170"/>
            <a:r>
              <a:rPr lang="bg-BG" sz="2400" noProof="1">
                <a:cs typeface="Arial"/>
              </a:rPr>
              <a:t>Консултирана с гинеколог- матката е спокойна при палпация,при УЗИ се установи наличие на един жив плод с главично предлежание. Заключение-без данни за остра патология от страна на бременността.</a:t>
            </a:r>
          </a:p>
          <a:p>
            <a:pPr marL="344170" indent="-344170"/>
            <a:r>
              <a:rPr lang="bg-BG" sz="2400" noProof="1">
                <a:ea typeface="+mn-lt"/>
                <a:cs typeface="+mn-lt"/>
              </a:rPr>
              <a:t>Проведен е консулт с неврохирург и е осъществен повторен КТ на гл.мозък със съдова програма . </a:t>
            </a:r>
            <a:endParaRPr lang="bg-BG" sz="2400" noProof="1">
              <a:cs typeface="Arial"/>
            </a:endParaRPr>
          </a:p>
          <a:p>
            <a:pPr marL="344170" indent="-344170"/>
            <a:endParaRPr lang="bg-BG" sz="2400" noProof="1">
              <a:cs typeface="Arial"/>
            </a:endParaRPr>
          </a:p>
          <a:p>
            <a:pPr marL="344170" indent="-344170"/>
            <a:endParaRPr lang="bg-BG" sz="2400" noProof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966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22F0272-3878-4604-AA91-01CA8F08D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F60EAEC-22E3-4448-8F0A-9ADAA793A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9" name="Rectangle 10">
            <a:extLst>
              <a:ext uri="{FF2B5EF4-FFF2-40B4-BE49-F238E27FC236}">
                <a16:creationId xmlns:a16="http://schemas.microsoft.com/office/drawing/2014/main" id="{355E0F90-3FFF-4E04-B3C8-3C969A415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EC63A4EF-A033-4ED0-9EB6-6E1A8D26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964965EE-80F2-417F-9652-5BFF14DA7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AA3C9611-CFD7-4C23-A8F2-00E7865A5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" name="Картина 3" descr="Картина, която съдържа седящ, закрито, снимка, маса&#10;&#10;Описание, генерирано с висока достоверност">
            <a:extLst>
              <a:ext uri="{FF2B5EF4-FFF2-40B4-BE49-F238E27FC236}">
                <a16:creationId xmlns:a16="http://schemas.microsoft.com/office/drawing/2014/main" id="{1A7EDBC9-3ABB-4ED5-A8BE-397A4E506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3083295" y="326017"/>
            <a:ext cx="6210250" cy="62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83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B1395C1E-2648-4FFC-AC7C-2C170835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C7379FE-10D6-4FEA-BEA3-5E2034A44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0FB7BFA-EBDD-467C-B253-EFA700504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A9D773-2FA9-4E93-A01A-AEECF93EB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A08A6F-C28D-4C68-9627-9B83F062F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6DAD309-1212-498F-ABAD-388FFD322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297EF4-1A36-4B32-9046-62BAFD8D8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31B3231-1C4D-4AB4-AB8B-D39CCC39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A82619F-6BBD-4913-A4EA-27A2A01F2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D32623C-82B3-4C43-98E0-31A4ACA2F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A28FAB9D-1EE6-43AC-B8F1-6569A0B8E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4962323-B671-484D-B5A3-CD4754337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81DEBE4-9960-46D9-8D96-FBDE91728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Картина 6" descr="Картина, която съдържа закрито, маса, седящ&#10;&#10;Описание, генерирано с много висока достоверност">
            <a:extLst>
              <a:ext uri="{FF2B5EF4-FFF2-40B4-BE49-F238E27FC236}">
                <a16:creationId xmlns:a16="http://schemas.microsoft.com/office/drawing/2014/main" id="{759E7FAE-A08E-43BA-A9E5-407C8172D9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t="12866" r="-4" b="13313"/>
          <a:stretch/>
        </p:blipFill>
        <p:spPr>
          <a:xfrm>
            <a:off x="1327217" y="1337097"/>
            <a:ext cx="4953288" cy="48175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6" name="Картина 16" descr="Картина, която съдържа текст, книга, сграда&#10;&#10;Описание, генерирано с висока достоверност">
            <a:extLst>
              <a:ext uri="{FF2B5EF4-FFF2-40B4-BE49-F238E27FC236}">
                <a16:creationId xmlns:a16="http://schemas.microsoft.com/office/drawing/2014/main" id="{376B617C-3B49-4EA4-88A5-B8A97CF9E047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 rotWithShape="1">
          <a:blip r:embed="rId6"/>
          <a:srcRect t="15039" r="-4" b="10932"/>
          <a:stretch/>
        </p:blipFill>
        <p:spPr>
          <a:xfrm>
            <a:off x="6546650" y="1340917"/>
            <a:ext cx="4521969" cy="48128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2C5CA78E-387F-4DB6-8894-AA38E5EAF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5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D056AC6-EB78-45D1-91AA-08EA60FEA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318" y="600003"/>
            <a:ext cx="8542512" cy="39978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/>
            <a:r>
              <a:rPr lang="bg-BG" sz="2400" noProof="1">
                <a:cs typeface="Arial"/>
              </a:rPr>
              <a:t>Хиперденсна окръглена зона в бялото моз.вещество в дясно фронтопариетално.Вентрикулната система е изпълнена с хиперденсно съдържимо,хиперденсно съдържимо и субарахноидално в дясно.След прилагане на к.м. се позитивират само базиларната артерия и незадоволително задните моз.артерии,при добре представени темпорални артерии.Наличие на моз.едем.</a:t>
            </a:r>
          </a:p>
          <a:p>
            <a:pPr marL="344170" indent="-344170"/>
            <a:r>
              <a:rPr lang="bg-BG" sz="2400" noProof="1">
                <a:cs typeface="Arial"/>
              </a:rPr>
              <a:t>Заключение-десностранна моз.хеморагия с пробив във вентрикулна система.Субарахноидна хеморагия.мозъчен едем.</a:t>
            </a:r>
          </a:p>
        </p:txBody>
      </p:sp>
    </p:spTree>
    <p:extLst>
      <p:ext uri="{BB962C8B-B14F-4D97-AF65-F5344CB8AC3E}">
        <p14:creationId xmlns:p14="http://schemas.microsoft.com/office/powerpoint/2010/main" val="266855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542" y="0"/>
            <a:ext cx="7875912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8D41446-B49C-4C7E-886D-A540C3D19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1620" y="844418"/>
            <a:ext cx="8786927" cy="399782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На 8-ия час е регистрирана хипотония АН 77/50 СЧ 79/мин.Включена инотропна поддръжка с норепинефрин 0,05 мкг/кг/мин.</a:t>
            </a:r>
          </a:p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Зеници-широки,без реакция на светлина.</a:t>
            </a:r>
          </a:p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GCS 3 т.</a:t>
            </a:r>
          </a:p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На 24-ия час е проведено първо заседание на комисията по моз.смърт.</a:t>
            </a:r>
          </a:p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Проведено повторно КТ на гл мозък с контрастна материя</a:t>
            </a:r>
          </a:p>
          <a:p>
            <a:pPr marL="344170" indent="-344170">
              <a:lnSpc>
                <a:spcPct val="110000"/>
              </a:lnSpc>
            </a:pPr>
            <a:r>
              <a:rPr lang="bg-BG" sz="2400">
                <a:cs typeface="Arial"/>
              </a:rPr>
              <a:t>Свикано е второ заседание на комисията по моз.смърт на 48-ия час.</a:t>
            </a:r>
          </a:p>
        </p:txBody>
      </p:sp>
    </p:spTree>
    <p:extLst>
      <p:ext uri="{BB962C8B-B14F-4D97-AF65-F5344CB8AC3E}">
        <p14:creationId xmlns:p14="http://schemas.microsoft.com/office/powerpoint/2010/main" val="1650430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</TotalTime>
  <Words>0</Words>
  <Application>Microsoft Office PowerPoint</Application>
  <PresentationFormat>Широк екран</PresentationFormat>
  <Paragraphs>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20</vt:i4>
      </vt:variant>
    </vt:vector>
  </HeadingPairs>
  <TitlesOfParts>
    <vt:vector size="21" baseType="lpstr">
      <vt:lpstr>Madison</vt:lpstr>
      <vt:lpstr>Д-р Милена  Минева УМБАЛ Бургас 2019 год.</vt:lpstr>
      <vt:lpstr>Анамнестични данни                </vt:lpstr>
      <vt:lpstr>     GCS 4 т.(E1 V1 M2) Зеници-умерено широки(около 6 мм),мудна реакция на светлина. Интубирана на място,спонтанно дишане през ИТ, ДЧ 14 Бял дроб-грубо везикуларно дишане с разнокалибрени хрипове предимно базално двустранно. СЧ-123, АН 128/84 Корем-над нивото на гр.кош,палпаторно мек. Крайници-намален тонус,запазена подвижност,без отоци. Афебрилна. Катетеризирана-бистра урина.    </vt:lpstr>
      <vt:lpstr>     Hb 107 g/l WBC 9,8G/l RBC 3,19 T/l PLT 245G/l  Creat 62,0 mmol/L, Urea 2,6mmol/L, Na 140 mmol/L   K 3,9 mmol/L Ca 2,36 mmol/L BGL 8,59 mmol/L  ABG pH 7,4 pCO2 35,5 pO2  64,5 Sat 94,7 %  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НАРЕДБА № 14 ОТ 15 АПРИЛ 2004 Г. ЗА МЕДИЦИНСКИТЕ КРИТЕРИИ И РЕДА НА УСТАНОВЯВАНЕ НА СМЪРТ</vt:lpstr>
      <vt:lpstr>Презентация на PowerPoint</vt:lpstr>
      <vt:lpstr>Презентация на PowerPoint</vt:lpstr>
      <vt:lpstr>Терапевтична схема</vt:lpstr>
      <vt:lpstr>Терапевтична схема</vt:lpstr>
      <vt:lpstr>Мониторинг</vt:lpstr>
      <vt:lpstr>Презентация на PowerPoint</vt:lpstr>
      <vt:lpstr>Презентация на PowerPoint</vt:lpstr>
      <vt:lpstr>Благодаря!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1624</cp:revision>
  <dcterms:modified xsi:type="dcterms:W3CDTF">2019-07-22T13:16:08Z</dcterms:modified>
</cp:coreProperties>
</file>