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71" r:id="rId7"/>
    <p:sldId id="277" r:id="rId8"/>
    <p:sldId id="261" r:id="rId9"/>
    <p:sldId id="262" r:id="rId10"/>
    <p:sldId id="272" r:id="rId11"/>
    <p:sldId id="263" r:id="rId12"/>
    <p:sldId id="273" r:id="rId13"/>
    <p:sldId id="267" r:id="rId14"/>
    <p:sldId id="265" r:id="rId15"/>
    <p:sldId id="269" r:id="rId16"/>
    <p:sldId id="268" r:id="rId17"/>
    <p:sldId id="270" r:id="rId18"/>
    <p:sldId id="274" r:id="rId19"/>
    <p:sldId id="275" r:id="rId20"/>
    <p:sldId id="276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98" d="100"/>
          <a:sy n="98" d="100"/>
        </p:scale>
        <p:origin x="6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t>22.07.2019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00CBFCC-E1FF-473E-BF42-70E7405CF173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878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t>22.07.2019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784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t>22.07.2019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4236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t>22.07.2019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tr-TR" smtClean="0"/>
              <a:t>‹#›</a:t>
            </a:fld>
            <a:endParaRPr lang="tr-TR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029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t>22.07.2019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6461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t>22.07.2019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05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t>22.07.2019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3613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t>22.07.2019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665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t>22.07.2019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467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t>22.07.2019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0365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t>22.07.2019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670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7B7810A5-1A13-4087-8DFA-155E6E5B5D73}" type="datetimeFigureOut">
              <a:rPr lang="tr-TR" smtClean="0"/>
              <a:t>22.07.2019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CBFCC-E1FF-473E-BF42-70E7405CF173}" type="slidenum">
              <a:rPr lang="tr-TR" smtClean="0"/>
              <a:t>‹#›</a:t>
            </a:fld>
            <a:endParaRPr lang="tr-TR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717581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jpe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8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DBBA26C-89C3-411F-9753-606A413F89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EAD2215-6311-4D1C-B6B5-F57CB6BFCB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7BA5DE79-30D1-4A10-8DB9-0A6E523A97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ABD0D63-D23F-4AE7-8270-4185EF9C1C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2168E9E-94E9-4BE3-B88C-C8A4681177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2107AC1-AA0D-4097-B03D-FD3C632AB8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C8D231A-EC46-4736-B00F-76D307082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8F3CF990-ACB8-443A-BB74-D36EC8A00B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00B98862-BEE1-44FB-A335-A1B9106B4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  <a:noFill/>
        </p:spPr>
      </p:pic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65F94F98-3A57-49AA-838E-91AAF600B6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678519" y="-1660968"/>
            <a:ext cx="5838229" cy="11188733"/>
          </a:xfrm>
          <a:custGeom>
            <a:avLst/>
            <a:gdLst>
              <a:gd name="connsiteX0" fmla="*/ 0 w 7821919"/>
              <a:gd name="connsiteY0" fmla="*/ 0 h 6858000"/>
              <a:gd name="connsiteX1" fmla="*/ 6983367 w 7821919"/>
              <a:gd name="connsiteY1" fmla="*/ 0 h 6858000"/>
              <a:gd name="connsiteX2" fmla="*/ 6982269 w 7821919"/>
              <a:gd name="connsiteY2" fmla="*/ 1331 h 6858000"/>
              <a:gd name="connsiteX3" fmla="*/ 6833782 w 7821919"/>
              <a:gd name="connsiteY3" fmla="*/ 487443 h 6858000"/>
              <a:gd name="connsiteX4" fmla="*/ 6851446 w 7821919"/>
              <a:gd name="connsiteY4" fmla="*/ 662666 h 6858000"/>
              <a:gd name="connsiteX5" fmla="*/ 6857532 w 7821919"/>
              <a:gd name="connsiteY5" fmla="*/ 686333 h 6858000"/>
              <a:gd name="connsiteX6" fmla="*/ 6806927 w 7821919"/>
              <a:gd name="connsiteY6" fmla="*/ 699345 h 6858000"/>
              <a:gd name="connsiteX7" fmla="*/ 5555365 w 7821919"/>
              <a:gd name="connsiteY7" fmla="*/ 2400515 h 6858000"/>
              <a:gd name="connsiteX8" fmla="*/ 7336617 w 7821919"/>
              <a:gd name="connsiteY8" fmla="*/ 4181767 h 6858000"/>
              <a:gd name="connsiteX9" fmla="*/ 7452815 w 7821919"/>
              <a:gd name="connsiteY9" fmla="*/ 4175900 h 6858000"/>
              <a:gd name="connsiteX10" fmla="*/ 7437456 w 7821919"/>
              <a:gd name="connsiteY10" fmla="*/ 4225378 h 6858000"/>
              <a:gd name="connsiteX11" fmla="*/ 7428275 w 7821919"/>
              <a:gd name="connsiteY11" fmla="*/ 4316448 h 6858000"/>
              <a:gd name="connsiteX12" fmla="*/ 7789089 w 7821919"/>
              <a:gd name="connsiteY12" fmla="*/ 4759152 h 6858000"/>
              <a:gd name="connsiteX13" fmla="*/ 7821919 w 7821919"/>
              <a:gd name="connsiteY13" fmla="*/ 4762461 h 6858000"/>
              <a:gd name="connsiteX14" fmla="*/ 7809638 w 7821919"/>
              <a:gd name="connsiteY14" fmla="*/ 4785088 h 6858000"/>
              <a:gd name="connsiteX15" fmla="*/ 7794661 w 7821919"/>
              <a:gd name="connsiteY15" fmla="*/ 4833335 h 6858000"/>
              <a:gd name="connsiteX16" fmla="*/ 7524776 w 7821919"/>
              <a:gd name="connsiteY16" fmla="*/ 4917113 h 6858000"/>
              <a:gd name="connsiteX17" fmla="*/ 6642110 w 7821919"/>
              <a:gd name="connsiteY17" fmla="*/ 6248746 h 6858000"/>
              <a:gd name="connsiteX18" fmla="*/ 6755682 w 7821919"/>
              <a:gd name="connsiteY18" fmla="*/ 6811285 h 6858000"/>
              <a:gd name="connsiteX19" fmla="*/ 6778185 w 7821919"/>
              <a:gd name="connsiteY19" fmla="*/ 6858000 h 6858000"/>
              <a:gd name="connsiteX20" fmla="*/ 0 w 7821919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821919" h="6858000">
                <a:moveTo>
                  <a:pt x="0" y="0"/>
                </a:moveTo>
                <a:lnTo>
                  <a:pt x="6983367" y="0"/>
                </a:lnTo>
                <a:lnTo>
                  <a:pt x="6982269" y="1331"/>
                </a:lnTo>
                <a:cubicBezTo>
                  <a:pt x="6888522" y="140095"/>
                  <a:pt x="6833782" y="307376"/>
                  <a:pt x="6833782" y="487443"/>
                </a:cubicBezTo>
                <a:cubicBezTo>
                  <a:pt x="6833782" y="547466"/>
                  <a:pt x="6839864" y="606067"/>
                  <a:pt x="6851446" y="662666"/>
                </a:cubicBezTo>
                <a:lnTo>
                  <a:pt x="6857532" y="686333"/>
                </a:lnTo>
                <a:lnTo>
                  <a:pt x="6806927" y="699345"/>
                </a:lnTo>
                <a:cubicBezTo>
                  <a:pt x="6081835" y="924872"/>
                  <a:pt x="5555365" y="1601212"/>
                  <a:pt x="5555365" y="2400515"/>
                </a:cubicBezTo>
                <a:cubicBezTo>
                  <a:pt x="5555365" y="3384273"/>
                  <a:pt x="6352859" y="4181767"/>
                  <a:pt x="7336617" y="4181767"/>
                </a:cubicBezTo>
                <a:lnTo>
                  <a:pt x="7452815" y="4175900"/>
                </a:lnTo>
                <a:lnTo>
                  <a:pt x="7437456" y="4225378"/>
                </a:lnTo>
                <a:cubicBezTo>
                  <a:pt x="7431436" y="4254794"/>
                  <a:pt x="7428275" y="4285252"/>
                  <a:pt x="7428275" y="4316448"/>
                </a:cubicBezTo>
                <a:cubicBezTo>
                  <a:pt x="7428275" y="4534821"/>
                  <a:pt x="7583172" y="4717015"/>
                  <a:pt x="7789089" y="4759152"/>
                </a:cubicBezTo>
                <a:lnTo>
                  <a:pt x="7821919" y="4762461"/>
                </a:lnTo>
                <a:lnTo>
                  <a:pt x="7809638" y="4785088"/>
                </a:lnTo>
                <a:lnTo>
                  <a:pt x="7794661" y="4833335"/>
                </a:lnTo>
                <a:lnTo>
                  <a:pt x="7524776" y="4917113"/>
                </a:lnTo>
                <a:cubicBezTo>
                  <a:pt x="7006070" y="5136507"/>
                  <a:pt x="6642110" y="5650122"/>
                  <a:pt x="6642110" y="6248746"/>
                </a:cubicBezTo>
                <a:cubicBezTo>
                  <a:pt x="6642110" y="6448287"/>
                  <a:pt x="6682550" y="6638383"/>
                  <a:pt x="6755682" y="6811285"/>
                </a:cubicBezTo>
                <a:lnTo>
                  <a:pt x="6778185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25000">
                <a:schemeClr val="accent1">
                  <a:alpha val="0"/>
                </a:schemeClr>
              </a:gs>
              <a:gs pos="100000">
                <a:schemeClr val="accent1">
                  <a:alpha val="75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7185CF21-0594-48C0-9F3E-254D6BCE9D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89" y="-5487"/>
            <a:ext cx="12189867" cy="6858000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A0B5529D-5CAA-4BF2-B5C9-34705E7661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59909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FBD68200-BC03-4015-860B-CD5C30CD7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9910" y="0"/>
            <a:ext cx="7869544" cy="6858000"/>
          </a:xfrm>
          <a:custGeom>
            <a:avLst/>
            <a:gdLst>
              <a:gd name="connsiteX0" fmla="*/ 0 w 7821919"/>
              <a:gd name="connsiteY0" fmla="*/ 0 h 6858000"/>
              <a:gd name="connsiteX1" fmla="*/ 6983367 w 7821919"/>
              <a:gd name="connsiteY1" fmla="*/ 0 h 6858000"/>
              <a:gd name="connsiteX2" fmla="*/ 6982269 w 7821919"/>
              <a:gd name="connsiteY2" fmla="*/ 1331 h 6858000"/>
              <a:gd name="connsiteX3" fmla="*/ 6833782 w 7821919"/>
              <a:gd name="connsiteY3" fmla="*/ 487443 h 6858000"/>
              <a:gd name="connsiteX4" fmla="*/ 6851446 w 7821919"/>
              <a:gd name="connsiteY4" fmla="*/ 662666 h 6858000"/>
              <a:gd name="connsiteX5" fmla="*/ 6857532 w 7821919"/>
              <a:gd name="connsiteY5" fmla="*/ 686333 h 6858000"/>
              <a:gd name="connsiteX6" fmla="*/ 6806927 w 7821919"/>
              <a:gd name="connsiteY6" fmla="*/ 699345 h 6858000"/>
              <a:gd name="connsiteX7" fmla="*/ 5555365 w 7821919"/>
              <a:gd name="connsiteY7" fmla="*/ 2400515 h 6858000"/>
              <a:gd name="connsiteX8" fmla="*/ 7336617 w 7821919"/>
              <a:gd name="connsiteY8" fmla="*/ 4181767 h 6858000"/>
              <a:gd name="connsiteX9" fmla="*/ 7452815 w 7821919"/>
              <a:gd name="connsiteY9" fmla="*/ 4175900 h 6858000"/>
              <a:gd name="connsiteX10" fmla="*/ 7437456 w 7821919"/>
              <a:gd name="connsiteY10" fmla="*/ 4225378 h 6858000"/>
              <a:gd name="connsiteX11" fmla="*/ 7428275 w 7821919"/>
              <a:gd name="connsiteY11" fmla="*/ 4316448 h 6858000"/>
              <a:gd name="connsiteX12" fmla="*/ 7789089 w 7821919"/>
              <a:gd name="connsiteY12" fmla="*/ 4759152 h 6858000"/>
              <a:gd name="connsiteX13" fmla="*/ 7821919 w 7821919"/>
              <a:gd name="connsiteY13" fmla="*/ 4762461 h 6858000"/>
              <a:gd name="connsiteX14" fmla="*/ 7809638 w 7821919"/>
              <a:gd name="connsiteY14" fmla="*/ 4785088 h 6858000"/>
              <a:gd name="connsiteX15" fmla="*/ 7794661 w 7821919"/>
              <a:gd name="connsiteY15" fmla="*/ 4833335 h 6858000"/>
              <a:gd name="connsiteX16" fmla="*/ 7524776 w 7821919"/>
              <a:gd name="connsiteY16" fmla="*/ 4917113 h 6858000"/>
              <a:gd name="connsiteX17" fmla="*/ 6642110 w 7821919"/>
              <a:gd name="connsiteY17" fmla="*/ 6248746 h 6858000"/>
              <a:gd name="connsiteX18" fmla="*/ 6755682 w 7821919"/>
              <a:gd name="connsiteY18" fmla="*/ 6811285 h 6858000"/>
              <a:gd name="connsiteX19" fmla="*/ 6778185 w 7821919"/>
              <a:gd name="connsiteY19" fmla="*/ 6858000 h 6858000"/>
              <a:gd name="connsiteX20" fmla="*/ 0 w 7821919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821919" h="6858000">
                <a:moveTo>
                  <a:pt x="0" y="0"/>
                </a:moveTo>
                <a:lnTo>
                  <a:pt x="6983367" y="0"/>
                </a:lnTo>
                <a:lnTo>
                  <a:pt x="6982269" y="1331"/>
                </a:lnTo>
                <a:cubicBezTo>
                  <a:pt x="6888522" y="140095"/>
                  <a:pt x="6833782" y="307376"/>
                  <a:pt x="6833782" y="487443"/>
                </a:cubicBezTo>
                <a:cubicBezTo>
                  <a:pt x="6833782" y="547466"/>
                  <a:pt x="6839864" y="606067"/>
                  <a:pt x="6851446" y="662666"/>
                </a:cubicBezTo>
                <a:lnTo>
                  <a:pt x="6857532" y="686333"/>
                </a:lnTo>
                <a:lnTo>
                  <a:pt x="6806927" y="699345"/>
                </a:lnTo>
                <a:cubicBezTo>
                  <a:pt x="6081835" y="924872"/>
                  <a:pt x="5555365" y="1601212"/>
                  <a:pt x="5555365" y="2400515"/>
                </a:cubicBezTo>
                <a:cubicBezTo>
                  <a:pt x="5555365" y="3384273"/>
                  <a:pt x="6352859" y="4181767"/>
                  <a:pt x="7336617" y="4181767"/>
                </a:cubicBezTo>
                <a:lnTo>
                  <a:pt x="7452815" y="4175900"/>
                </a:lnTo>
                <a:lnTo>
                  <a:pt x="7437456" y="4225378"/>
                </a:lnTo>
                <a:cubicBezTo>
                  <a:pt x="7431436" y="4254794"/>
                  <a:pt x="7428275" y="4285252"/>
                  <a:pt x="7428275" y="4316448"/>
                </a:cubicBezTo>
                <a:cubicBezTo>
                  <a:pt x="7428275" y="4534821"/>
                  <a:pt x="7583172" y="4717015"/>
                  <a:pt x="7789089" y="4759152"/>
                </a:cubicBezTo>
                <a:lnTo>
                  <a:pt x="7821919" y="4762461"/>
                </a:lnTo>
                <a:lnTo>
                  <a:pt x="7809638" y="4785088"/>
                </a:lnTo>
                <a:lnTo>
                  <a:pt x="7794661" y="4833335"/>
                </a:lnTo>
                <a:lnTo>
                  <a:pt x="7524776" y="4917113"/>
                </a:lnTo>
                <a:cubicBezTo>
                  <a:pt x="7006070" y="5136507"/>
                  <a:pt x="6642110" y="5650122"/>
                  <a:pt x="6642110" y="6248746"/>
                </a:cubicBezTo>
                <a:cubicBezTo>
                  <a:pt x="6642110" y="6448287"/>
                  <a:pt x="6682550" y="6638383"/>
                  <a:pt x="6755682" y="6811285"/>
                </a:cubicBezTo>
                <a:lnTo>
                  <a:pt x="6778185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25996">
                <a:srgbClr val="1F2D29">
                  <a:alpha val="4000"/>
                </a:srgbClr>
              </a:gs>
              <a:gs pos="20000">
                <a:schemeClr val="bg2">
                  <a:alpha val="0"/>
                </a:schemeClr>
              </a:gs>
              <a:gs pos="100000">
                <a:schemeClr val="bg2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332A6F87-AC28-4AA8-B8A6-AEBC67BD0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47567" y="2282700"/>
            <a:ext cx="967148" cy="967148"/>
          </a:xfrm>
          <a:prstGeom prst="ellipse">
            <a:avLst/>
          </a:prstGeom>
          <a:gradFill>
            <a:gsLst>
              <a:gs pos="0">
                <a:schemeClr val="bg2">
                  <a:alpha val="0"/>
                </a:schemeClr>
              </a:gs>
              <a:gs pos="100000">
                <a:schemeClr val="accent1">
                  <a:alpha val="21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B28281-3783-403A-B1AB-0182A003D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3167" y="4805097"/>
            <a:ext cx="7369642" cy="1394367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400" noProof="1"/>
              <a:t>Д-р Милена  Минева</a:t>
            </a:r>
            <a:br>
              <a:rPr lang="en-US" sz="2400" noProof="1"/>
            </a:br>
            <a:r>
              <a:rPr lang="en-US" sz="2400" noProof="1"/>
              <a:t>УМБАЛ Бургас</a:t>
            </a:r>
            <a:br>
              <a:rPr lang="en-US" sz="2400" noProof="1"/>
            </a:br>
            <a:r>
              <a:rPr lang="en-US" sz="2400" noProof="1"/>
              <a:t>2019 год.</a:t>
            </a:r>
            <a:endParaRPr lang="en-US" sz="2400" noProof="1">
              <a:cs typeface="Arial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542EAC-8BF3-4BFD-9891-145BC49409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93168" y="1079212"/>
            <a:ext cx="6437630" cy="1335503"/>
          </a:xfrm>
        </p:spPr>
        <p:txBody>
          <a:bodyPr vert="horz" lIns="91440" tIns="0" rIns="91440" bIns="45720" rtlCol="0" anchor="b">
            <a:noAutofit/>
          </a:bodyPr>
          <a:lstStyle/>
          <a:p>
            <a:pPr algn="l"/>
            <a:r>
              <a:rPr lang="en-US" sz="3200" noProof="1"/>
              <a:t>Клиничен случай</a:t>
            </a:r>
            <a:endParaRPr lang="en-US" sz="3200" noProof="1">
              <a:cs typeface="Arial"/>
            </a:endParaRPr>
          </a:p>
          <a:p>
            <a:pPr algn="l"/>
            <a:r>
              <a:rPr lang="en-US" sz="3200" noProof="1"/>
              <a:t>Бременна жена в мозъчна смърт</a:t>
            </a:r>
            <a:endParaRPr lang="en-US" sz="3200" noProof="1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537265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722F0272-3878-4604-AA91-01CA8F08DE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F60EAEC-22E3-4448-8F0A-9ADAA793A9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355E0F90-3FFF-4E04-B3C8-3C969A415D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C63A4EF-A033-4ED0-9EB6-6E1A8D264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64965EE-80F2-417F-9652-5BFF14DA7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A3C9611-CFD7-4C23-A8F2-00E7865A5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Картина 4" descr="Картина, която съдържа снимка, маса, седящ&#10;&#10;Описание, генерирано с висока достоверност">
            <a:extLst>
              <a:ext uri="{FF2B5EF4-FFF2-40B4-BE49-F238E27FC236}">
                <a16:creationId xmlns:a16="http://schemas.microsoft.com/office/drawing/2014/main" id="{279CE8F4-ABC6-4753-AC5A-E11EB04C885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5"/>
          <a:stretch>
            <a:fillRect/>
          </a:stretch>
        </p:blipFill>
        <p:spPr>
          <a:xfrm>
            <a:off x="3083295" y="326017"/>
            <a:ext cx="6210250" cy="621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3882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DBBA26C-89C3-411F-9753-606A413F89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EAD2215-6311-4D1C-B6B5-F57CB6BFCB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7BA5DE79-30D1-4A10-8DB9-0A6E523A97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ABD0D63-D23F-4AE7-8270-4185EF9C1C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5B0B43F-2CE7-4C6C-BABC-EE342B3282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5459F07-63F9-48CF-B725-A873C4BC36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4B83E1E-DAC1-4851-84FF-D6FE1649DE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8F3CF990-ACB8-443A-BB74-D36EC8A00B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601900C-265D-4146-A578-477541E3DF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00B98862-BEE1-44FB-A335-A1B9106B4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  <a:noFill/>
        </p:spPr>
      </p:pic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65F94F98-3A57-49AA-838E-91AAF600B6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678519" y="-1660968"/>
            <a:ext cx="5838229" cy="11188733"/>
          </a:xfrm>
          <a:custGeom>
            <a:avLst/>
            <a:gdLst>
              <a:gd name="connsiteX0" fmla="*/ 0 w 7821919"/>
              <a:gd name="connsiteY0" fmla="*/ 0 h 6858000"/>
              <a:gd name="connsiteX1" fmla="*/ 6983367 w 7821919"/>
              <a:gd name="connsiteY1" fmla="*/ 0 h 6858000"/>
              <a:gd name="connsiteX2" fmla="*/ 6982269 w 7821919"/>
              <a:gd name="connsiteY2" fmla="*/ 1331 h 6858000"/>
              <a:gd name="connsiteX3" fmla="*/ 6833782 w 7821919"/>
              <a:gd name="connsiteY3" fmla="*/ 487443 h 6858000"/>
              <a:gd name="connsiteX4" fmla="*/ 6851446 w 7821919"/>
              <a:gd name="connsiteY4" fmla="*/ 662666 h 6858000"/>
              <a:gd name="connsiteX5" fmla="*/ 6857532 w 7821919"/>
              <a:gd name="connsiteY5" fmla="*/ 686333 h 6858000"/>
              <a:gd name="connsiteX6" fmla="*/ 6806927 w 7821919"/>
              <a:gd name="connsiteY6" fmla="*/ 699345 h 6858000"/>
              <a:gd name="connsiteX7" fmla="*/ 5555365 w 7821919"/>
              <a:gd name="connsiteY7" fmla="*/ 2400515 h 6858000"/>
              <a:gd name="connsiteX8" fmla="*/ 7336617 w 7821919"/>
              <a:gd name="connsiteY8" fmla="*/ 4181767 h 6858000"/>
              <a:gd name="connsiteX9" fmla="*/ 7452815 w 7821919"/>
              <a:gd name="connsiteY9" fmla="*/ 4175900 h 6858000"/>
              <a:gd name="connsiteX10" fmla="*/ 7437456 w 7821919"/>
              <a:gd name="connsiteY10" fmla="*/ 4225378 h 6858000"/>
              <a:gd name="connsiteX11" fmla="*/ 7428275 w 7821919"/>
              <a:gd name="connsiteY11" fmla="*/ 4316448 h 6858000"/>
              <a:gd name="connsiteX12" fmla="*/ 7789089 w 7821919"/>
              <a:gd name="connsiteY12" fmla="*/ 4759152 h 6858000"/>
              <a:gd name="connsiteX13" fmla="*/ 7821919 w 7821919"/>
              <a:gd name="connsiteY13" fmla="*/ 4762461 h 6858000"/>
              <a:gd name="connsiteX14" fmla="*/ 7809638 w 7821919"/>
              <a:gd name="connsiteY14" fmla="*/ 4785088 h 6858000"/>
              <a:gd name="connsiteX15" fmla="*/ 7794661 w 7821919"/>
              <a:gd name="connsiteY15" fmla="*/ 4833335 h 6858000"/>
              <a:gd name="connsiteX16" fmla="*/ 7524776 w 7821919"/>
              <a:gd name="connsiteY16" fmla="*/ 4917113 h 6858000"/>
              <a:gd name="connsiteX17" fmla="*/ 6642110 w 7821919"/>
              <a:gd name="connsiteY17" fmla="*/ 6248746 h 6858000"/>
              <a:gd name="connsiteX18" fmla="*/ 6755682 w 7821919"/>
              <a:gd name="connsiteY18" fmla="*/ 6811285 h 6858000"/>
              <a:gd name="connsiteX19" fmla="*/ 6778185 w 7821919"/>
              <a:gd name="connsiteY19" fmla="*/ 6858000 h 6858000"/>
              <a:gd name="connsiteX20" fmla="*/ 0 w 7821919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821919" h="6858000">
                <a:moveTo>
                  <a:pt x="0" y="0"/>
                </a:moveTo>
                <a:lnTo>
                  <a:pt x="6983367" y="0"/>
                </a:lnTo>
                <a:lnTo>
                  <a:pt x="6982269" y="1331"/>
                </a:lnTo>
                <a:cubicBezTo>
                  <a:pt x="6888522" y="140095"/>
                  <a:pt x="6833782" y="307376"/>
                  <a:pt x="6833782" y="487443"/>
                </a:cubicBezTo>
                <a:cubicBezTo>
                  <a:pt x="6833782" y="547466"/>
                  <a:pt x="6839864" y="606067"/>
                  <a:pt x="6851446" y="662666"/>
                </a:cubicBezTo>
                <a:lnTo>
                  <a:pt x="6857532" y="686333"/>
                </a:lnTo>
                <a:lnTo>
                  <a:pt x="6806927" y="699345"/>
                </a:lnTo>
                <a:cubicBezTo>
                  <a:pt x="6081835" y="924872"/>
                  <a:pt x="5555365" y="1601212"/>
                  <a:pt x="5555365" y="2400515"/>
                </a:cubicBezTo>
                <a:cubicBezTo>
                  <a:pt x="5555365" y="3384273"/>
                  <a:pt x="6352859" y="4181767"/>
                  <a:pt x="7336617" y="4181767"/>
                </a:cubicBezTo>
                <a:lnTo>
                  <a:pt x="7452815" y="4175900"/>
                </a:lnTo>
                <a:lnTo>
                  <a:pt x="7437456" y="4225378"/>
                </a:lnTo>
                <a:cubicBezTo>
                  <a:pt x="7431436" y="4254794"/>
                  <a:pt x="7428275" y="4285252"/>
                  <a:pt x="7428275" y="4316448"/>
                </a:cubicBezTo>
                <a:cubicBezTo>
                  <a:pt x="7428275" y="4534821"/>
                  <a:pt x="7583172" y="4717015"/>
                  <a:pt x="7789089" y="4759152"/>
                </a:cubicBezTo>
                <a:lnTo>
                  <a:pt x="7821919" y="4762461"/>
                </a:lnTo>
                <a:lnTo>
                  <a:pt x="7809638" y="4785088"/>
                </a:lnTo>
                <a:lnTo>
                  <a:pt x="7794661" y="4833335"/>
                </a:lnTo>
                <a:lnTo>
                  <a:pt x="7524776" y="4917113"/>
                </a:lnTo>
                <a:cubicBezTo>
                  <a:pt x="7006070" y="5136507"/>
                  <a:pt x="6642110" y="5650122"/>
                  <a:pt x="6642110" y="6248746"/>
                </a:cubicBezTo>
                <a:cubicBezTo>
                  <a:pt x="6642110" y="6448287"/>
                  <a:pt x="6682550" y="6638383"/>
                  <a:pt x="6755682" y="6811285"/>
                </a:cubicBezTo>
                <a:lnTo>
                  <a:pt x="6778185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25000">
                <a:schemeClr val="accent1">
                  <a:alpha val="0"/>
                </a:schemeClr>
              </a:gs>
              <a:gs pos="100000">
                <a:schemeClr val="accent1">
                  <a:alpha val="75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7185CF21-0594-48C0-9F3E-254D6BCE9D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" y="0"/>
            <a:ext cx="12189867" cy="6858000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41F8C064-2DC5-4758-B49C-76BFF64052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solidFill>
            <a:schemeClr val="tx2">
              <a:lumMod val="1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FBD68200-BC03-4015-860B-CD5C30CD7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3542" y="0"/>
            <a:ext cx="7875912" cy="6858000"/>
          </a:xfrm>
          <a:custGeom>
            <a:avLst/>
            <a:gdLst>
              <a:gd name="connsiteX0" fmla="*/ 0 w 7821919"/>
              <a:gd name="connsiteY0" fmla="*/ 0 h 6858000"/>
              <a:gd name="connsiteX1" fmla="*/ 6983367 w 7821919"/>
              <a:gd name="connsiteY1" fmla="*/ 0 h 6858000"/>
              <a:gd name="connsiteX2" fmla="*/ 6982269 w 7821919"/>
              <a:gd name="connsiteY2" fmla="*/ 1331 h 6858000"/>
              <a:gd name="connsiteX3" fmla="*/ 6833782 w 7821919"/>
              <a:gd name="connsiteY3" fmla="*/ 487443 h 6858000"/>
              <a:gd name="connsiteX4" fmla="*/ 6851446 w 7821919"/>
              <a:gd name="connsiteY4" fmla="*/ 662666 h 6858000"/>
              <a:gd name="connsiteX5" fmla="*/ 6857532 w 7821919"/>
              <a:gd name="connsiteY5" fmla="*/ 686333 h 6858000"/>
              <a:gd name="connsiteX6" fmla="*/ 6806927 w 7821919"/>
              <a:gd name="connsiteY6" fmla="*/ 699345 h 6858000"/>
              <a:gd name="connsiteX7" fmla="*/ 5555365 w 7821919"/>
              <a:gd name="connsiteY7" fmla="*/ 2400515 h 6858000"/>
              <a:gd name="connsiteX8" fmla="*/ 7336617 w 7821919"/>
              <a:gd name="connsiteY8" fmla="*/ 4181767 h 6858000"/>
              <a:gd name="connsiteX9" fmla="*/ 7452815 w 7821919"/>
              <a:gd name="connsiteY9" fmla="*/ 4175900 h 6858000"/>
              <a:gd name="connsiteX10" fmla="*/ 7437456 w 7821919"/>
              <a:gd name="connsiteY10" fmla="*/ 4225378 h 6858000"/>
              <a:gd name="connsiteX11" fmla="*/ 7428275 w 7821919"/>
              <a:gd name="connsiteY11" fmla="*/ 4316448 h 6858000"/>
              <a:gd name="connsiteX12" fmla="*/ 7789089 w 7821919"/>
              <a:gd name="connsiteY12" fmla="*/ 4759152 h 6858000"/>
              <a:gd name="connsiteX13" fmla="*/ 7821919 w 7821919"/>
              <a:gd name="connsiteY13" fmla="*/ 4762461 h 6858000"/>
              <a:gd name="connsiteX14" fmla="*/ 7809638 w 7821919"/>
              <a:gd name="connsiteY14" fmla="*/ 4785088 h 6858000"/>
              <a:gd name="connsiteX15" fmla="*/ 7794661 w 7821919"/>
              <a:gd name="connsiteY15" fmla="*/ 4833335 h 6858000"/>
              <a:gd name="connsiteX16" fmla="*/ 7524776 w 7821919"/>
              <a:gd name="connsiteY16" fmla="*/ 4917113 h 6858000"/>
              <a:gd name="connsiteX17" fmla="*/ 6642110 w 7821919"/>
              <a:gd name="connsiteY17" fmla="*/ 6248746 h 6858000"/>
              <a:gd name="connsiteX18" fmla="*/ 6755682 w 7821919"/>
              <a:gd name="connsiteY18" fmla="*/ 6811285 h 6858000"/>
              <a:gd name="connsiteX19" fmla="*/ 6778185 w 7821919"/>
              <a:gd name="connsiteY19" fmla="*/ 6858000 h 6858000"/>
              <a:gd name="connsiteX20" fmla="*/ 0 w 7821919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821919" h="6858000">
                <a:moveTo>
                  <a:pt x="0" y="0"/>
                </a:moveTo>
                <a:lnTo>
                  <a:pt x="6983367" y="0"/>
                </a:lnTo>
                <a:lnTo>
                  <a:pt x="6982269" y="1331"/>
                </a:lnTo>
                <a:cubicBezTo>
                  <a:pt x="6888522" y="140095"/>
                  <a:pt x="6833782" y="307376"/>
                  <a:pt x="6833782" y="487443"/>
                </a:cubicBezTo>
                <a:cubicBezTo>
                  <a:pt x="6833782" y="547466"/>
                  <a:pt x="6839864" y="606067"/>
                  <a:pt x="6851446" y="662666"/>
                </a:cubicBezTo>
                <a:lnTo>
                  <a:pt x="6857532" y="686333"/>
                </a:lnTo>
                <a:lnTo>
                  <a:pt x="6806927" y="699345"/>
                </a:lnTo>
                <a:cubicBezTo>
                  <a:pt x="6081835" y="924872"/>
                  <a:pt x="5555365" y="1601212"/>
                  <a:pt x="5555365" y="2400515"/>
                </a:cubicBezTo>
                <a:cubicBezTo>
                  <a:pt x="5555365" y="3384273"/>
                  <a:pt x="6352859" y="4181767"/>
                  <a:pt x="7336617" y="4181767"/>
                </a:cubicBezTo>
                <a:lnTo>
                  <a:pt x="7452815" y="4175900"/>
                </a:lnTo>
                <a:lnTo>
                  <a:pt x="7437456" y="4225378"/>
                </a:lnTo>
                <a:cubicBezTo>
                  <a:pt x="7431436" y="4254794"/>
                  <a:pt x="7428275" y="4285252"/>
                  <a:pt x="7428275" y="4316448"/>
                </a:cubicBezTo>
                <a:cubicBezTo>
                  <a:pt x="7428275" y="4534821"/>
                  <a:pt x="7583172" y="4717015"/>
                  <a:pt x="7789089" y="4759152"/>
                </a:cubicBezTo>
                <a:lnTo>
                  <a:pt x="7821919" y="4762461"/>
                </a:lnTo>
                <a:lnTo>
                  <a:pt x="7809638" y="4785088"/>
                </a:lnTo>
                <a:lnTo>
                  <a:pt x="7794661" y="4833335"/>
                </a:lnTo>
                <a:lnTo>
                  <a:pt x="7524776" y="4917113"/>
                </a:lnTo>
                <a:cubicBezTo>
                  <a:pt x="7006070" y="5136507"/>
                  <a:pt x="6642110" y="5650122"/>
                  <a:pt x="6642110" y="6248746"/>
                </a:cubicBezTo>
                <a:cubicBezTo>
                  <a:pt x="6642110" y="6448287"/>
                  <a:pt x="6682550" y="6638383"/>
                  <a:pt x="6755682" y="6811285"/>
                </a:cubicBezTo>
                <a:lnTo>
                  <a:pt x="6778185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15000">
                <a:schemeClr val="bg2">
                  <a:alpha val="0"/>
                </a:schemeClr>
              </a:gs>
              <a:gs pos="100000">
                <a:schemeClr val="bg2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0B5529D-5CAA-4BF2-B5C9-34705E7661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59909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332A6F87-AC28-4AA8-B8A6-AEBC67BD0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47567" y="421698"/>
            <a:ext cx="967148" cy="967148"/>
          </a:xfrm>
          <a:prstGeom prst="ellipse">
            <a:avLst/>
          </a:prstGeom>
          <a:gradFill>
            <a:gsLst>
              <a:gs pos="0">
                <a:schemeClr val="bg2">
                  <a:alpha val="0"/>
                </a:schemeClr>
              </a:gs>
              <a:gs pos="100000">
                <a:schemeClr val="accent1">
                  <a:alpha val="21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BC0C5BCE-68DF-402A-BE58-743AEB8875B4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2400413" y="1908343"/>
            <a:ext cx="8355606" cy="392594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4170" indent="-344170"/>
            <a:r>
              <a:rPr lang="en-US" sz="2400"/>
              <a:t>Персистира акутната интрацеребрална хеморагия в дясно парасагитално.Хемоцефалус.Акутна субарахноидна хеморагия.Тежко изразен мозъчен едем.Липса на контрастиране на артерии в интракраниалното кръвообращение при контрастирани аа.темпоралес суперфициалис.</a:t>
            </a:r>
            <a:endParaRPr lang="en-US" sz="240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8514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3DBBA26C-89C3-411F-9753-606A413F89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EAD2215-6311-4D1C-B6B5-F57CB6BFCB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7BA5DE79-30D1-4A10-8DB9-0A6E523A97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ABD0D63-D23F-4AE7-8270-4185EF9C1C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2168E9E-94E9-4BE3-B88C-C8A4681177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2107AC1-AA0D-4097-B03D-FD3C632AB8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C8D231A-EC46-4736-B00F-76D307082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8F3CF990-ACB8-443A-BB74-D36EC8A00B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00B98862-BEE1-44FB-A335-A1B9106B4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  <a:noFill/>
        </p:spPr>
      </p:pic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5F94F98-3A57-49AA-838E-91AAF600B6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678519" y="-1660968"/>
            <a:ext cx="5838229" cy="11188733"/>
          </a:xfrm>
          <a:custGeom>
            <a:avLst/>
            <a:gdLst>
              <a:gd name="connsiteX0" fmla="*/ 0 w 7821919"/>
              <a:gd name="connsiteY0" fmla="*/ 0 h 6858000"/>
              <a:gd name="connsiteX1" fmla="*/ 6983367 w 7821919"/>
              <a:gd name="connsiteY1" fmla="*/ 0 h 6858000"/>
              <a:gd name="connsiteX2" fmla="*/ 6982269 w 7821919"/>
              <a:gd name="connsiteY2" fmla="*/ 1331 h 6858000"/>
              <a:gd name="connsiteX3" fmla="*/ 6833782 w 7821919"/>
              <a:gd name="connsiteY3" fmla="*/ 487443 h 6858000"/>
              <a:gd name="connsiteX4" fmla="*/ 6851446 w 7821919"/>
              <a:gd name="connsiteY4" fmla="*/ 662666 h 6858000"/>
              <a:gd name="connsiteX5" fmla="*/ 6857532 w 7821919"/>
              <a:gd name="connsiteY5" fmla="*/ 686333 h 6858000"/>
              <a:gd name="connsiteX6" fmla="*/ 6806927 w 7821919"/>
              <a:gd name="connsiteY6" fmla="*/ 699345 h 6858000"/>
              <a:gd name="connsiteX7" fmla="*/ 5555365 w 7821919"/>
              <a:gd name="connsiteY7" fmla="*/ 2400515 h 6858000"/>
              <a:gd name="connsiteX8" fmla="*/ 7336617 w 7821919"/>
              <a:gd name="connsiteY8" fmla="*/ 4181767 h 6858000"/>
              <a:gd name="connsiteX9" fmla="*/ 7452815 w 7821919"/>
              <a:gd name="connsiteY9" fmla="*/ 4175900 h 6858000"/>
              <a:gd name="connsiteX10" fmla="*/ 7437456 w 7821919"/>
              <a:gd name="connsiteY10" fmla="*/ 4225378 h 6858000"/>
              <a:gd name="connsiteX11" fmla="*/ 7428275 w 7821919"/>
              <a:gd name="connsiteY11" fmla="*/ 4316448 h 6858000"/>
              <a:gd name="connsiteX12" fmla="*/ 7789089 w 7821919"/>
              <a:gd name="connsiteY12" fmla="*/ 4759152 h 6858000"/>
              <a:gd name="connsiteX13" fmla="*/ 7821919 w 7821919"/>
              <a:gd name="connsiteY13" fmla="*/ 4762461 h 6858000"/>
              <a:gd name="connsiteX14" fmla="*/ 7809638 w 7821919"/>
              <a:gd name="connsiteY14" fmla="*/ 4785088 h 6858000"/>
              <a:gd name="connsiteX15" fmla="*/ 7794661 w 7821919"/>
              <a:gd name="connsiteY15" fmla="*/ 4833335 h 6858000"/>
              <a:gd name="connsiteX16" fmla="*/ 7524776 w 7821919"/>
              <a:gd name="connsiteY16" fmla="*/ 4917113 h 6858000"/>
              <a:gd name="connsiteX17" fmla="*/ 6642110 w 7821919"/>
              <a:gd name="connsiteY17" fmla="*/ 6248746 h 6858000"/>
              <a:gd name="connsiteX18" fmla="*/ 6755682 w 7821919"/>
              <a:gd name="connsiteY18" fmla="*/ 6811285 h 6858000"/>
              <a:gd name="connsiteX19" fmla="*/ 6778185 w 7821919"/>
              <a:gd name="connsiteY19" fmla="*/ 6858000 h 6858000"/>
              <a:gd name="connsiteX20" fmla="*/ 0 w 7821919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821919" h="6858000">
                <a:moveTo>
                  <a:pt x="0" y="0"/>
                </a:moveTo>
                <a:lnTo>
                  <a:pt x="6983367" y="0"/>
                </a:lnTo>
                <a:lnTo>
                  <a:pt x="6982269" y="1331"/>
                </a:lnTo>
                <a:cubicBezTo>
                  <a:pt x="6888522" y="140095"/>
                  <a:pt x="6833782" y="307376"/>
                  <a:pt x="6833782" y="487443"/>
                </a:cubicBezTo>
                <a:cubicBezTo>
                  <a:pt x="6833782" y="547466"/>
                  <a:pt x="6839864" y="606067"/>
                  <a:pt x="6851446" y="662666"/>
                </a:cubicBezTo>
                <a:lnTo>
                  <a:pt x="6857532" y="686333"/>
                </a:lnTo>
                <a:lnTo>
                  <a:pt x="6806927" y="699345"/>
                </a:lnTo>
                <a:cubicBezTo>
                  <a:pt x="6081835" y="924872"/>
                  <a:pt x="5555365" y="1601212"/>
                  <a:pt x="5555365" y="2400515"/>
                </a:cubicBezTo>
                <a:cubicBezTo>
                  <a:pt x="5555365" y="3384273"/>
                  <a:pt x="6352859" y="4181767"/>
                  <a:pt x="7336617" y="4181767"/>
                </a:cubicBezTo>
                <a:lnTo>
                  <a:pt x="7452815" y="4175900"/>
                </a:lnTo>
                <a:lnTo>
                  <a:pt x="7437456" y="4225378"/>
                </a:lnTo>
                <a:cubicBezTo>
                  <a:pt x="7431436" y="4254794"/>
                  <a:pt x="7428275" y="4285252"/>
                  <a:pt x="7428275" y="4316448"/>
                </a:cubicBezTo>
                <a:cubicBezTo>
                  <a:pt x="7428275" y="4534821"/>
                  <a:pt x="7583172" y="4717015"/>
                  <a:pt x="7789089" y="4759152"/>
                </a:cubicBezTo>
                <a:lnTo>
                  <a:pt x="7821919" y="4762461"/>
                </a:lnTo>
                <a:lnTo>
                  <a:pt x="7809638" y="4785088"/>
                </a:lnTo>
                <a:lnTo>
                  <a:pt x="7794661" y="4833335"/>
                </a:lnTo>
                <a:lnTo>
                  <a:pt x="7524776" y="4917113"/>
                </a:lnTo>
                <a:cubicBezTo>
                  <a:pt x="7006070" y="5136507"/>
                  <a:pt x="6642110" y="5650122"/>
                  <a:pt x="6642110" y="6248746"/>
                </a:cubicBezTo>
                <a:cubicBezTo>
                  <a:pt x="6642110" y="6448287"/>
                  <a:pt x="6682550" y="6638383"/>
                  <a:pt x="6755682" y="6811285"/>
                </a:cubicBezTo>
                <a:lnTo>
                  <a:pt x="6778185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25000">
                <a:schemeClr val="accent1">
                  <a:alpha val="0"/>
                </a:schemeClr>
              </a:gs>
              <a:gs pos="100000">
                <a:schemeClr val="accent1">
                  <a:alpha val="75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7185CF21-0594-48C0-9F3E-254D6BCE9D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89" y="-5487"/>
            <a:ext cx="12189867" cy="6858000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A0B5529D-5CAA-4BF2-B5C9-34705E7661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59909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FBD68200-BC03-4015-860B-CD5C30CD7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9910" y="0"/>
            <a:ext cx="7869544" cy="6858000"/>
          </a:xfrm>
          <a:custGeom>
            <a:avLst/>
            <a:gdLst>
              <a:gd name="connsiteX0" fmla="*/ 0 w 7821919"/>
              <a:gd name="connsiteY0" fmla="*/ 0 h 6858000"/>
              <a:gd name="connsiteX1" fmla="*/ 6983367 w 7821919"/>
              <a:gd name="connsiteY1" fmla="*/ 0 h 6858000"/>
              <a:gd name="connsiteX2" fmla="*/ 6982269 w 7821919"/>
              <a:gd name="connsiteY2" fmla="*/ 1331 h 6858000"/>
              <a:gd name="connsiteX3" fmla="*/ 6833782 w 7821919"/>
              <a:gd name="connsiteY3" fmla="*/ 487443 h 6858000"/>
              <a:gd name="connsiteX4" fmla="*/ 6851446 w 7821919"/>
              <a:gd name="connsiteY4" fmla="*/ 662666 h 6858000"/>
              <a:gd name="connsiteX5" fmla="*/ 6857532 w 7821919"/>
              <a:gd name="connsiteY5" fmla="*/ 686333 h 6858000"/>
              <a:gd name="connsiteX6" fmla="*/ 6806927 w 7821919"/>
              <a:gd name="connsiteY6" fmla="*/ 699345 h 6858000"/>
              <a:gd name="connsiteX7" fmla="*/ 5555365 w 7821919"/>
              <a:gd name="connsiteY7" fmla="*/ 2400515 h 6858000"/>
              <a:gd name="connsiteX8" fmla="*/ 7336617 w 7821919"/>
              <a:gd name="connsiteY8" fmla="*/ 4181767 h 6858000"/>
              <a:gd name="connsiteX9" fmla="*/ 7452815 w 7821919"/>
              <a:gd name="connsiteY9" fmla="*/ 4175900 h 6858000"/>
              <a:gd name="connsiteX10" fmla="*/ 7437456 w 7821919"/>
              <a:gd name="connsiteY10" fmla="*/ 4225378 h 6858000"/>
              <a:gd name="connsiteX11" fmla="*/ 7428275 w 7821919"/>
              <a:gd name="connsiteY11" fmla="*/ 4316448 h 6858000"/>
              <a:gd name="connsiteX12" fmla="*/ 7789089 w 7821919"/>
              <a:gd name="connsiteY12" fmla="*/ 4759152 h 6858000"/>
              <a:gd name="connsiteX13" fmla="*/ 7821919 w 7821919"/>
              <a:gd name="connsiteY13" fmla="*/ 4762461 h 6858000"/>
              <a:gd name="connsiteX14" fmla="*/ 7809638 w 7821919"/>
              <a:gd name="connsiteY14" fmla="*/ 4785088 h 6858000"/>
              <a:gd name="connsiteX15" fmla="*/ 7794661 w 7821919"/>
              <a:gd name="connsiteY15" fmla="*/ 4833335 h 6858000"/>
              <a:gd name="connsiteX16" fmla="*/ 7524776 w 7821919"/>
              <a:gd name="connsiteY16" fmla="*/ 4917113 h 6858000"/>
              <a:gd name="connsiteX17" fmla="*/ 6642110 w 7821919"/>
              <a:gd name="connsiteY17" fmla="*/ 6248746 h 6858000"/>
              <a:gd name="connsiteX18" fmla="*/ 6755682 w 7821919"/>
              <a:gd name="connsiteY18" fmla="*/ 6811285 h 6858000"/>
              <a:gd name="connsiteX19" fmla="*/ 6778185 w 7821919"/>
              <a:gd name="connsiteY19" fmla="*/ 6858000 h 6858000"/>
              <a:gd name="connsiteX20" fmla="*/ 0 w 7821919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821919" h="6858000">
                <a:moveTo>
                  <a:pt x="0" y="0"/>
                </a:moveTo>
                <a:lnTo>
                  <a:pt x="6983367" y="0"/>
                </a:lnTo>
                <a:lnTo>
                  <a:pt x="6982269" y="1331"/>
                </a:lnTo>
                <a:cubicBezTo>
                  <a:pt x="6888522" y="140095"/>
                  <a:pt x="6833782" y="307376"/>
                  <a:pt x="6833782" y="487443"/>
                </a:cubicBezTo>
                <a:cubicBezTo>
                  <a:pt x="6833782" y="547466"/>
                  <a:pt x="6839864" y="606067"/>
                  <a:pt x="6851446" y="662666"/>
                </a:cubicBezTo>
                <a:lnTo>
                  <a:pt x="6857532" y="686333"/>
                </a:lnTo>
                <a:lnTo>
                  <a:pt x="6806927" y="699345"/>
                </a:lnTo>
                <a:cubicBezTo>
                  <a:pt x="6081835" y="924872"/>
                  <a:pt x="5555365" y="1601212"/>
                  <a:pt x="5555365" y="2400515"/>
                </a:cubicBezTo>
                <a:cubicBezTo>
                  <a:pt x="5555365" y="3384273"/>
                  <a:pt x="6352859" y="4181767"/>
                  <a:pt x="7336617" y="4181767"/>
                </a:cubicBezTo>
                <a:lnTo>
                  <a:pt x="7452815" y="4175900"/>
                </a:lnTo>
                <a:lnTo>
                  <a:pt x="7437456" y="4225378"/>
                </a:lnTo>
                <a:cubicBezTo>
                  <a:pt x="7431436" y="4254794"/>
                  <a:pt x="7428275" y="4285252"/>
                  <a:pt x="7428275" y="4316448"/>
                </a:cubicBezTo>
                <a:cubicBezTo>
                  <a:pt x="7428275" y="4534821"/>
                  <a:pt x="7583172" y="4717015"/>
                  <a:pt x="7789089" y="4759152"/>
                </a:cubicBezTo>
                <a:lnTo>
                  <a:pt x="7821919" y="4762461"/>
                </a:lnTo>
                <a:lnTo>
                  <a:pt x="7809638" y="4785088"/>
                </a:lnTo>
                <a:lnTo>
                  <a:pt x="7794661" y="4833335"/>
                </a:lnTo>
                <a:lnTo>
                  <a:pt x="7524776" y="4917113"/>
                </a:lnTo>
                <a:cubicBezTo>
                  <a:pt x="7006070" y="5136507"/>
                  <a:pt x="6642110" y="5650122"/>
                  <a:pt x="6642110" y="6248746"/>
                </a:cubicBezTo>
                <a:cubicBezTo>
                  <a:pt x="6642110" y="6448287"/>
                  <a:pt x="6682550" y="6638383"/>
                  <a:pt x="6755682" y="6811285"/>
                </a:cubicBezTo>
                <a:lnTo>
                  <a:pt x="6778185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25996">
                <a:srgbClr val="1F2D29">
                  <a:alpha val="4000"/>
                </a:srgbClr>
              </a:gs>
              <a:gs pos="20000">
                <a:schemeClr val="bg2">
                  <a:alpha val="0"/>
                </a:schemeClr>
              </a:gs>
              <a:gs pos="100000">
                <a:schemeClr val="bg2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332A6F87-AC28-4AA8-B8A6-AEBC67BD0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47567" y="2282700"/>
            <a:ext cx="967148" cy="967148"/>
          </a:xfrm>
          <a:prstGeom prst="ellipse">
            <a:avLst/>
          </a:prstGeom>
          <a:gradFill>
            <a:gsLst>
              <a:gs pos="0">
                <a:schemeClr val="bg2">
                  <a:alpha val="0"/>
                </a:schemeClr>
              </a:gs>
              <a:gs pos="100000">
                <a:schemeClr val="accent1">
                  <a:alpha val="21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Заглавие 3">
            <a:extLst>
              <a:ext uri="{FF2B5EF4-FFF2-40B4-BE49-F238E27FC236}">
                <a16:creationId xmlns:a16="http://schemas.microsoft.com/office/drawing/2014/main" id="{7812B9FD-CF9B-4096-8B66-66E3E5588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3167" y="664418"/>
            <a:ext cx="8663604" cy="675712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bg-BG" sz="2400">
                <a:ea typeface="+mj-lt"/>
                <a:cs typeface="+mj-lt"/>
              </a:rPr>
              <a:t>НАРЕДБА № 14 ОТ 15 АПРИЛ 2004 Г. ЗА МЕДИЦИНСКИТЕ КРИТЕРИИ И РЕДА НА УСТАНОВЯВАНЕ НА СМЪРТ</a:t>
            </a:r>
            <a:endParaRPr lang="bg-BG" sz="2400">
              <a:cs typeface="Arial"/>
            </a:endParaRP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20F69814-E9AE-4679-B5B2-65B9475CEC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93168" y="1122345"/>
            <a:ext cx="8565479" cy="4728558"/>
          </a:xfrm>
        </p:spPr>
        <p:txBody>
          <a:bodyPr vert="horz" lIns="91440" tIns="0" rIns="91440" bIns="45720" rtlCol="0" anchor="b">
            <a:noAutofit/>
          </a:bodyPr>
          <a:lstStyle/>
          <a:p>
            <a:pPr algn="l">
              <a:lnSpc>
                <a:spcPct val="110000"/>
              </a:lnSpc>
            </a:pPr>
            <a:r>
              <a:rPr lang="en-US"/>
              <a:t>Чл. 15. След установяване на смърт при трайно и необратимо прекратяване на всички функции на главния мозък, включително на мозъчния ствол, мерките по интензивно лечение могат да бъдат продължени в следните случаи: 1. като средство за кондициониране на донора и органосъхраняваща терапия в случай на органно донорство; в този случай контролът върху органосъхраняващата терапия и кондиционирането на донора се поема от координатора по донорство; 2. с цел запазване на плода в случай на бременност - до достигане на такъв срок на бременността, който би гарантирал жизнеспособен плод; в този случай контролът върху терапията се поема от съответния клиничен екип. </a:t>
            </a:r>
            <a:endParaRPr lang="en-US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14583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F3CF990-ACB8-443A-BB74-D36EC8A00B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601900C-265D-4146-A578-477541E3DF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0B98862-BEE1-44FB-A335-A1B9106B4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  <a:noFill/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5F94F98-3A57-49AA-838E-91AAF600B6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678519" y="-1660968"/>
            <a:ext cx="5838229" cy="11188733"/>
          </a:xfrm>
          <a:custGeom>
            <a:avLst/>
            <a:gdLst>
              <a:gd name="connsiteX0" fmla="*/ 0 w 7821919"/>
              <a:gd name="connsiteY0" fmla="*/ 0 h 6858000"/>
              <a:gd name="connsiteX1" fmla="*/ 6983367 w 7821919"/>
              <a:gd name="connsiteY1" fmla="*/ 0 h 6858000"/>
              <a:gd name="connsiteX2" fmla="*/ 6982269 w 7821919"/>
              <a:gd name="connsiteY2" fmla="*/ 1331 h 6858000"/>
              <a:gd name="connsiteX3" fmla="*/ 6833782 w 7821919"/>
              <a:gd name="connsiteY3" fmla="*/ 487443 h 6858000"/>
              <a:gd name="connsiteX4" fmla="*/ 6851446 w 7821919"/>
              <a:gd name="connsiteY4" fmla="*/ 662666 h 6858000"/>
              <a:gd name="connsiteX5" fmla="*/ 6857532 w 7821919"/>
              <a:gd name="connsiteY5" fmla="*/ 686333 h 6858000"/>
              <a:gd name="connsiteX6" fmla="*/ 6806927 w 7821919"/>
              <a:gd name="connsiteY6" fmla="*/ 699345 h 6858000"/>
              <a:gd name="connsiteX7" fmla="*/ 5555365 w 7821919"/>
              <a:gd name="connsiteY7" fmla="*/ 2400515 h 6858000"/>
              <a:gd name="connsiteX8" fmla="*/ 7336617 w 7821919"/>
              <a:gd name="connsiteY8" fmla="*/ 4181767 h 6858000"/>
              <a:gd name="connsiteX9" fmla="*/ 7452815 w 7821919"/>
              <a:gd name="connsiteY9" fmla="*/ 4175900 h 6858000"/>
              <a:gd name="connsiteX10" fmla="*/ 7437456 w 7821919"/>
              <a:gd name="connsiteY10" fmla="*/ 4225378 h 6858000"/>
              <a:gd name="connsiteX11" fmla="*/ 7428275 w 7821919"/>
              <a:gd name="connsiteY11" fmla="*/ 4316448 h 6858000"/>
              <a:gd name="connsiteX12" fmla="*/ 7789089 w 7821919"/>
              <a:gd name="connsiteY12" fmla="*/ 4759152 h 6858000"/>
              <a:gd name="connsiteX13" fmla="*/ 7821919 w 7821919"/>
              <a:gd name="connsiteY13" fmla="*/ 4762461 h 6858000"/>
              <a:gd name="connsiteX14" fmla="*/ 7809638 w 7821919"/>
              <a:gd name="connsiteY14" fmla="*/ 4785088 h 6858000"/>
              <a:gd name="connsiteX15" fmla="*/ 7794661 w 7821919"/>
              <a:gd name="connsiteY15" fmla="*/ 4833335 h 6858000"/>
              <a:gd name="connsiteX16" fmla="*/ 7524776 w 7821919"/>
              <a:gd name="connsiteY16" fmla="*/ 4917113 h 6858000"/>
              <a:gd name="connsiteX17" fmla="*/ 6642110 w 7821919"/>
              <a:gd name="connsiteY17" fmla="*/ 6248746 h 6858000"/>
              <a:gd name="connsiteX18" fmla="*/ 6755682 w 7821919"/>
              <a:gd name="connsiteY18" fmla="*/ 6811285 h 6858000"/>
              <a:gd name="connsiteX19" fmla="*/ 6778185 w 7821919"/>
              <a:gd name="connsiteY19" fmla="*/ 6858000 h 6858000"/>
              <a:gd name="connsiteX20" fmla="*/ 0 w 7821919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821919" h="6858000">
                <a:moveTo>
                  <a:pt x="0" y="0"/>
                </a:moveTo>
                <a:lnTo>
                  <a:pt x="6983367" y="0"/>
                </a:lnTo>
                <a:lnTo>
                  <a:pt x="6982269" y="1331"/>
                </a:lnTo>
                <a:cubicBezTo>
                  <a:pt x="6888522" y="140095"/>
                  <a:pt x="6833782" y="307376"/>
                  <a:pt x="6833782" y="487443"/>
                </a:cubicBezTo>
                <a:cubicBezTo>
                  <a:pt x="6833782" y="547466"/>
                  <a:pt x="6839864" y="606067"/>
                  <a:pt x="6851446" y="662666"/>
                </a:cubicBezTo>
                <a:lnTo>
                  <a:pt x="6857532" y="686333"/>
                </a:lnTo>
                <a:lnTo>
                  <a:pt x="6806927" y="699345"/>
                </a:lnTo>
                <a:cubicBezTo>
                  <a:pt x="6081835" y="924872"/>
                  <a:pt x="5555365" y="1601212"/>
                  <a:pt x="5555365" y="2400515"/>
                </a:cubicBezTo>
                <a:cubicBezTo>
                  <a:pt x="5555365" y="3384273"/>
                  <a:pt x="6352859" y="4181767"/>
                  <a:pt x="7336617" y="4181767"/>
                </a:cubicBezTo>
                <a:lnTo>
                  <a:pt x="7452815" y="4175900"/>
                </a:lnTo>
                <a:lnTo>
                  <a:pt x="7437456" y="4225378"/>
                </a:lnTo>
                <a:cubicBezTo>
                  <a:pt x="7431436" y="4254794"/>
                  <a:pt x="7428275" y="4285252"/>
                  <a:pt x="7428275" y="4316448"/>
                </a:cubicBezTo>
                <a:cubicBezTo>
                  <a:pt x="7428275" y="4534821"/>
                  <a:pt x="7583172" y="4717015"/>
                  <a:pt x="7789089" y="4759152"/>
                </a:cubicBezTo>
                <a:lnTo>
                  <a:pt x="7821919" y="4762461"/>
                </a:lnTo>
                <a:lnTo>
                  <a:pt x="7809638" y="4785088"/>
                </a:lnTo>
                <a:lnTo>
                  <a:pt x="7794661" y="4833335"/>
                </a:lnTo>
                <a:lnTo>
                  <a:pt x="7524776" y="4917113"/>
                </a:lnTo>
                <a:cubicBezTo>
                  <a:pt x="7006070" y="5136507"/>
                  <a:pt x="6642110" y="5650122"/>
                  <a:pt x="6642110" y="6248746"/>
                </a:cubicBezTo>
                <a:cubicBezTo>
                  <a:pt x="6642110" y="6448287"/>
                  <a:pt x="6682550" y="6638383"/>
                  <a:pt x="6755682" y="6811285"/>
                </a:cubicBezTo>
                <a:lnTo>
                  <a:pt x="6778185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25000">
                <a:schemeClr val="accent1">
                  <a:alpha val="0"/>
                </a:schemeClr>
              </a:gs>
              <a:gs pos="100000">
                <a:schemeClr val="accent1">
                  <a:alpha val="75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185CF21-0594-48C0-9F3E-254D6BCE9D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" y="0"/>
            <a:ext cx="12189867" cy="685800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41F8C064-2DC5-4758-B49C-76BFF64052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solidFill>
            <a:schemeClr val="tx2">
              <a:lumMod val="1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FBD68200-BC03-4015-860B-CD5C30CD7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3542" y="0"/>
            <a:ext cx="7875912" cy="6858000"/>
          </a:xfrm>
          <a:custGeom>
            <a:avLst/>
            <a:gdLst>
              <a:gd name="connsiteX0" fmla="*/ 0 w 7821919"/>
              <a:gd name="connsiteY0" fmla="*/ 0 h 6858000"/>
              <a:gd name="connsiteX1" fmla="*/ 6983367 w 7821919"/>
              <a:gd name="connsiteY1" fmla="*/ 0 h 6858000"/>
              <a:gd name="connsiteX2" fmla="*/ 6982269 w 7821919"/>
              <a:gd name="connsiteY2" fmla="*/ 1331 h 6858000"/>
              <a:gd name="connsiteX3" fmla="*/ 6833782 w 7821919"/>
              <a:gd name="connsiteY3" fmla="*/ 487443 h 6858000"/>
              <a:gd name="connsiteX4" fmla="*/ 6851446 w 7821919"/>
              <a:gd name="connsiteY4" fmla="*/ 662666 h 6858000"/>
              <a:gd name="connsiteX5" fmla="*/ 6857532 w 7821919"/>
              <a:gd name="connsiteY5" fmla="*/ 686333 h 6858000"/>
              <a:gd name="connsiteX6" fmla="*/ 6806927 w 7821919"/>
              <a:gd name="connsiteY6" fmla="*/ 699345 h 6858000"/>
              <a:gd name="connsiteX7" fmla="*/ 5555365 w 7821919"/>
              <a:gd name="connsiteY7" fmla="*/ 2400515 h 6858000"/>
              <a:gd name="connsiteX8" fmla="*/ 7336617 w 7821919"/>
              <a:gd name="connsiteY8" fmla="*/ 4181767 h 6858000"/>
              <a:gd name="connsiteX9" fmla="*/ 7452815 w 7821919"/>
              <a:gd name="connsiteY9" fmla="*/ 4175900 h 6858000"/>
              <a:gd name="connsiteX10" fmla="*/ 7437456 w 7821919"/>
              <a:gd name="connsiteY10" fmla="*/ 4225378 h 6858000"/>
              <a:gd name="connsiteX11" fmla="*/ 7428275 w 7821919"/>
              <a:gd name="connsiteY11" fmla="*/ 4316448 h 6858000"/>
              <a:gd name="connsiteX12" fmla="*/ 7789089 w 7821919"/>
              <a:gd name="connsiteY12" fmla="*/ 4759152 h 6858000"/>
              <a:gd name="connsiteX13" fmla="*/ 7821919 w 7821919"/>
              <a:gd name="connsiteY13" fmla="*/ 4762461 h 6858000"/>
              <a:gd name="connsiteX14" fmla="*/ 7809638 w 7821919"/>
              <a:gd name="connsiteY14" fmla="*/ 4785088 h 6858000"/>
              <a:gd name="connsiteX15" fmla="*/ 7794661 w 7821919"/>
              <a:gd name="connsiteY15" fmla="*/ 4833335 h 6858000"/>
              <a:gd name="connsiteX16" fmla="*/ 7524776 w 7821919"/>
              <a:gd name="connsiteY16" fmla="*/ 4917113 h 6858000"/>
              <a:gd name="connsiteX17" fmla="*/ 6642110 w 7821919"/>
              <a:gd name="connsiteY17" fmla="*/ 6248746 h 6858000"/>
              <a:gd name="connsiteX18" fmla="*/ 6755682 w 7821919"/>
              <a:gd name="connsiteY18" fmla="*/ 6811285 h 6858000"/>
              <a:gd name="connsiteX19" fmla="*/ 6778185 w 7821919"/>
              <a:gd name="connsiteY19" fmla="*/ 6858000 h 6858000"/>
              <a:gd name="connsiteX20" fmla="*/ 0 w 7821919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821919" h="6858000">
                <a:moveTo>
                  <a:pt x="0" y="0"/>
                </a:moveTo>
                <a:lnTo>
                  <a:pt x="6983367" y="0"/>
                </a:lnTo>
                <a:lnTo>
                  <a:pt x="6982269" y="1331"/>
                </a:lnTo>
                <a:cubicBezTo>
                  <a:pt x="6888522" y="140095"/>
                  <a:pt x="6833782" y="307376"/>
                  <a:pt x="6833782" y="487443"/>
                </a:cubicBezTo>
                <a:cubicBezTo>
                  <a:pt x="6833782" y="547466"/>
                  <a:pt x="6839864" y="606067"/>
                  <a:pt x="6851446" y="662666"/>
                </a:cubicBezTo>
                <a:lnTo>
                  <a:pt x="6857532" y="686333"/>
                </a:lnTo>
                <a:lnTo>
                  <a:pt x="6806927" y="699345"/>
                </a:lnTo>
                <a:cubicBezTo>
                  <a:pt x="6081835" y="924872"/>
                  <a:pt x="5555365" y="1601212"/>
                  <a:pt x="5555365" y="2400515"/>
                </a:cubicBezTo>
                <a:cubicBezTo>
                  <a:pt x="5555365" y="3384273"/>
                  <a:pt x="6352859" y="4181767"/>
                  <a:pt x="7336617" y="4181767"/>
                </a:cubicBezTo>
                <a:lnTo>
                  <a:pt x="7452815" y="4175900"/>
                </a:lnTo>
                <a:lnTo>
                  <a:pt x="7437456" y="4225378"/>
                </a:lnTo>
                <a:cubicBezTo>
                  <a:pt x="7431436" y="4254794"/>
                  <a:pt x="7428275" y="4285252"/>
                  <a:pt x="7428275" y="4316448"/>
                </a:cubicBezTo>
                <a:cubicBezTo>
                  <a:pt x="7428275" y="4534821"/>
                  <a:pt x="7583172" y="4717015"/>
                  <a:pt x="7789089" y="4759152"/>
                </a:cubicBezTo>
                <a:lnTo>
                  <a:pt x="7821919" y="4762461"/>
                </a:lnTo>
                <a:lnTo>
                  <a:pt x="7809638" y="4785088"/>
                </a:lnTo>
                <a:lnTo>
                  <a:pt x="7794661" y="4833335"/>
                </a:lnTo>
                <a:lnTo>
                  <a:pt x="7524776" y="4917113"/>
                </a:lnTo>
                <a:cubicBezTo>
                  <a:pt x="7006070" y="5136507"/>
                  <a:pt x="6642110" y="5650122"/>
                  <a:pt x="6642110" y="6248746"/>
                </a:cubicBezTo>
                <a:cubicBezTo>
                  <a:pt x="6642110" y="6448287"/>
                  <a:pt x="6682550" y="6638383"/>
                  <a:pt x="6755682" y="6811285"/>
                </a:cubicBezTo>
                <a:lnTo>
                  <a:pt x="6778185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15000">
                <a:schemeClr val="bg2">
                  <a:alpha val="0"/>
                </a:schemeClr>
              </a:gs>
              <a:gs pos="100000">
                <a:schemeClr val="bg2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0B5529D-5CAA-4BF2-B5C9-34705E7661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59909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332A6F87-AC28-4AA8-B8A6-AEBC67BD0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47567" y="421698"/>
            <a:ext cx="967148" cy="967148"/>
          </a:xfrm>
          <a:prstGeom prst="ellipse">
            <a:avLst/>
          </a:prstGeom>
          <a:gradFill>
            <a:gsLst>
              <a:gs pos="0">
                <a:schemeClr val="bg2">
                  <a:alpha val="0"/>
                </a:schemeClr>
              </a:gs>
              <a:gs pos="100000">
                <a:schemeClr val="accent1">
                  <a:alpha val="21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B436C7D1-8686-45A4-9EC2-53E39CD605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6639" y="1635172"/>
            <a:ext cx="8600021" cy="4414772"/>
          </a:xfrm>
        </p:spPr>
        <p:txBody>
          <a:bodyPr anchor="t">
            <a:normAutofit/>
          </a:bodyPr>
          <a:lstStyle/>
          <a:p>
            <a:pPr marL="344170" indent="-344170"/>
            <a:r>
              <a:rPr lang="bg-BG" sz="2400">
                <a:ea typeface="+mn-lt"/>
                <a:cs typeface="+mn-lt"/>
              </a:rPr>
              <a:t>Свикана е ЛКК, която реши да се поддържат активни реанимационни дейности по отношение на жизнените показатели на пациентката в пряка връзка с поддържане на плода и неговата виталност.Да се провеждат ежедневни консултации с гинеколог и УЗ проследяване.</a:t>
            </a:r>
          </a:p>
          <a:p>
            <a:pPr marL="344170" indent="-344170"/>
            <a:endParaRPr lang="bg-BG" sz="2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861386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F3CF990-ACB8-443A-BB74-D36EC8A00B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601900C-265D-4146-A578-477541E3DF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0B98862-BEE1-44FB-A335-A1B9106B4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  <a:noFill/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5F94F98-3A57-49AA-838E-91AAF600B6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678519" y="-1660968"/>
            <a:ext cx="5838229" cy="11188733"/>
          </a:xfrm>
          <a:custGeom>
            <a:avLst/>
            <a:gdLst>
              <a:gd name="connsiteX0" fmla="*/ 0 w 7821919"/>
              <a:gd name="connsiteY0" fmla="*/ 0 h 6858000"/>
              <a:gd name="connsiteX1" fmla="*/ 6983367 w 7821919"/>
              <a:gd name="connsiteY1" fmla="*/ 0 h 6858000"/>
              <a:gd name="connsiteX2" fmla="*/ 6982269 w 7821919"/>
              <a:gd name="connsiteY2" fmla="*/ 1331 h 6858000"/>
              <a:gd name="connsiteX3" fmla="*/ 6833782 w 7821919"/>
              <a:gd name="connsiteY3" fmla="*/ 487443 h 6858000"/>
              <a:gd name="connsiteX4" fmla="*/ 6851446 w 7821919"/>
              <a:gd name="connsiteY4" fmla="*/ 662666 h 6858000"/>
              <a:gd name="connsiteX5" fmla="*/ 6857532 w 7821919"/>
              <a:gd name="connsiteY5" fmla="*/ 686333 h 6858000"/>
              <a:gd name="connsiteX6" fmla="*/ 6806927 w 7821919"/>
              <a:gd name="connsiteY6" fmla="*/ 699345 h 6858000"/>
              <a:gd name="connsiteX7" fmla="*/ 5555365 w 7821919"/>
              <a:gd name="connsiteY7" fmla="*/ 2400515 h 6858000"/>
              <a:gd name="connsiteX8" fmla="*/ 7336617 w 7821919"/>
              <a:gd name="connsiteY8" fmla="*/ 4181767 h 6858000"/>
              <a:gd name="connsiteX9" fmla="*/ 7452815 w 7821919"/>
              <a:gd name="connsiteY9" fmla="*/ 4175900 h 6858000"/>
              <a:gd name="connsiteX10" fmla="*/ 7437456 w 7821919"/>
              <a:gd name="connsiteY10" fmla="*/ 4225378 h 6858000"/>
              <a:gd name="connsiteX11" fmla="*/ 7428275 w 7821919"/>
              <a:gd name="connsiteY11" fmla="*/ 4316448 h 6858000"/>
              <a:gd name="connsiteX12" fmla="*/ 7789089 w 7821919"/>
              <a:gd name="connsiteY12" fmla="*/ 4759152 h 6858000"/>
              <a:gd name="connsiteX13" fmla="*/ 7821919 w 7821919"/>
              <a:gd name="connsiteY13" fmla="*/ 4762461 h 6858000"/>
              <a:gd name="connsiteX14" fmla="*/ 7809638 w 7821919"/>
              <a:gd name="connsiteY14" fmla="*/ 4785088 h 6858000"/>
              <a:gd name="connsiteX15" fmla="*/ 7794661 w 7821919"/>
              <a:gd name="connsiteY15" fmla="*/ 4833335 h 6858000"/>
              <a:gd name="connsiteX16" fmla="*/ 7524776 w 7821919"/>
              <a:gd name="connsiteY16" fmla="*/ 4917113 h 6858000"/>
              <a:gd name="connsiteX17" fmla="*/ 6642110 w 7821919"/>
              <a:gd name="connsiteY17" fmla="*/ 6248746 h 6858000"/>
              <a:gd name="connsiteX18" fmla="*/ 6755682 w 7821919"/>
              <a:gd name="connsiteY18" fmla="*/ 6811285 h 6858000"/>
              <a:gd name="connsiteX19" fmla="*/ 6778185 w 7821919"/>
              <a:gd name="connsiteY19" fmla="*/ 6858000 h 6858000"/>
              <a:gd name="connsiteX20" fmla="*/ 0 w 7821919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821919" h="6858000">
                <a:moveTo>
                  <a:pt x="0" y="0"/>
                </a:moveTo>
                <a:lnTo>
                  <a:pt x="6983367" y="0"/>
                </a:lnTo>
                <a:lnTo>
                  <a:pt x="6982269" y="1331"/>
                </a:lnTo>
                <a:cubicBezTo>
                  <a:pt x="6888522" y="140095"/>
                  <a:pt x="6833782" y="307376"/>
                  <a:pt x="6833782" y="487443"/>
                </a:cubicBezTo>
                <a:cubicBezTo>
                  <a:pt x="6833782" y="547466"/>
                  <a:pt x="6839864" y="606067"/>
                  <a:pt x="6851446" y="662666"/>
                </a:cubicBezTo>
                <a:lnTo>
                  <a:pt x="6857532" y="686333"/>
                </a:lnTo>
                <a:lnTo>
                  <a:pt x="6806927" y="699345"/>
                </a:lnTo>
                <a:cubicBezTo>
                  <a:pt x="6081835" y="924872"/>
                  <a:pt x="5555365" y="1601212"/>
                  <a:pt x="5555365" y="2400515"/>
                </a:cubicBezTo>
                <a:cubicBezTo>
                  <a:pt x="5555365" y="3384273"/>
                  <a:pt x="6352859" y="4181767"/>
                  <a:pt x="7336617" y="4181767"/>
                </a:cubicBezTo>
                <a:lnTo>
                  <a:pt x="7452815" y="4175900"/>
                </a:lnTo>
                <a:lnTo>
                  <a:pt x="7437456" y="4225378"/>
                </a:lnTo>
                <a:cubicBezTo>
                  <a:pt x="7431436" y="4254794"/>
                  <a:pt x="7428275" y="4285252"/>
                  <a:pt x="7428275" y="4316448"/>
                </a:cubicBezTo>
                <a:cubicBezTo>
                  <a:pt x="7428275" y="4534821"/>
                  <a:pt x="7583172" y="4717015"/>
                  <a:pt x="7789089" y="4759152"/>
                </a:cubicBezTo>
                <a:lnTo>
                  <a:pt x="7821919" y="4762461"/>
                </a:lnTo>
                <a:lnTo>
                  <a:pt x="7809638" y="4785088"/>
                </a:lnTo>
                <a:lnTo>
                  <a:pt x="7794661" y="4833335"/>
                </a:lnTo>
                <a:lnTo>
                  <a:pt x="7524776" y="4917113"/>
                </a:lnTo>
                <a:cubicBezTo>
                  <a:pt x="7006070" y="5136507"/>
                  <a:pt x="6642110" y="5650122"/>
                  <a:pt x="6642110" y="6248746"/>
                </a:cubicBezTo>
                <a:cubicBezTo>
                  <a:pt x="6642110" y="6448287"/>
                  <a:pt x="6682550" y="6638383"/>
                  <a:pt x="6755682" y="6811285"/>
                </a:cubicBezTo>
                <a:lnTo>
                  <a:pt x="6778185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25000">
                <a:schemeClr val="accent1">
                  <a:alpha val="0"/>
                </a:schemeClr>
              </a:gs>
              <a:gs pos="100000">
                <a:schemeClr val="accent1">
                  <a:alpha val="75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185CF21-0594-48C0-9F3E-254D6BCE9D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" y="0"/>
            <a:ext cx="12189867" cy="685800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41F8C064-2DC5-4758-B49C-76BFF64052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solidFill>
            <a:schemeClr val="tx2">
              <a:lumMod val="1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FBD68200-BC03-4015-860B-CD5C30CD7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3542" y="0"/>
            <a:ext cx="7875912" cy="6858000"/>
          </a:xfrm>
          <a:custGeom>
            <a:avLst/>
            <a:gdLst>
              <a:gd name="connsiteX0" fmla="*/ 0 w 7821919"/>
              <a:gd name="connsiteY0" fmla="*/ 0 h 6858000"/>
              <a:gd name="connsiteX1" fmla="*/ 6983367 w 7821919"/>
              <a:gd name="connsiteY1" fmla="*/ 0 h 6858000"/>
              <a:gd name="connsiteX2" fmla="*/ 6982269 w 7821919"/>
              <a:gd name="connsiteY2" fmla="*/ 1331 h 6858000"/>
              <a:gd name="connsiteX3" fmla="*/ 6833782 w 7821919"/>
              <a:gd name="connsiteY3" fmla="*/ 487443 h 6858000"/>
              <a:gd name="connsiteX4" fmla="*/ 6851446 w 7821919"/>
              <a:gd name="connsiteY4" fmla="*/ 662666 h 6858000"/>
              <a:gd name="connsiteX5" fmla="*/ 6857532 w 7821919"/>
              <a:gd name="connsiteY5" fmla="*/ 686333 h 6858000"/>
              <a:gd name="connsiteX6" fmla="*/ 6806927 w 7821919"/>
              <a:gd name="connsiteY6" fmla="*/ 699345 h 6858000"/>
              <a:gd name="connsiteX7" fmla="*/ 5555365 w 7821919"/>
              <a:gd name="connsiteY7" fmla="*/ 2400515 h 6858000"/>
              <a:gd name="connsiteX8" fmla="*/ 7336617 w 7821919"/>
              <a:gd name="connsiteY8" fmla="*/ 4181767 h 6858000"/>
              <a:gd name="connsiteX9" fmla="*/ 7452815 w 7821919"/>
              <a:gd name="connsiteY9" fmla="*/ 4175900 h 6858000"/>
              <a:gd name="connsiteX10" fmla="*/ 7437456 w 7821919"/>
              <a:gd name="connsiteY10" fmla="*/ 4225378 h 6858000"/>
              <a:gd name="connsiteX11" fmla="*/ 7428275 w 7821919"/>
              <a:gd name="connsiteY11" fmla="*/ 4316448 h 6858000"/>
              <a:gd name="connsiteX12" fmla="*/ 7789089 w 7821919"/>
              <a:gd name="connsiteY12" fmla="*/ 4759152 h 6858000"/>
              <a:gd name="connsiteX13" fmla="*/ 7821919 w 7821919"/>
              <a:gd name="connsiteY13" fmla="*/ 4762461 h 6858000"/>
              <a:gd name="connsiteX14" fmla="*/ 7809638 w 7821919"/>
              <a:gd name="connsiteY14" fmla="*/ 4785088 h 6858000"/>
              <a:gd name="connsiteX15" fmla="*/ 7794661 w 7821919"/>
              <a:gd name="connsiteY15" fmla="*/ 4833335 h 6858000"/>
              <a:gd name="connsiteX16" fmla="*/ 7524776 w 7821919"/>
              <a:gd name="connsiteY16" fmla="*/ 4917113 h 6858000"/>
              <a:gd name="connsiteX17" fmla="*/ 6642110 w 7821919"/>
              <a:gd name="connsiteY17" fmla="*/ 6248746 h 6858000"/>
              <a:gd name="connsiteX18" fmla="*/ 6755682 w 7821919"/>
              <a:gd name="connsiteY18" fmla="*/ 6811285 h 6858000"/>
              <a:gd name="connsiteX19" fmla="*/ 6778185 w 7821919"/>
              <a:gd name="connsiteY19" fmla="*/ 6858000 h 6858000"/>
              <a:gd name="connsiteX20" fmla="*/ 0 w 7821919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821919" h="6858000">
                <a:moveTo>
                  <a:pt x="0" y="0"/>
                </a:moveTo>
                <a:lnTo>
                  <a:pt x="6983367" y="0"/>
                </a:lnTo>
                <a:lnTo>
                  <a:pt x="6982269" y="1331"/>
                </a:lnTo>
                <a:cubicBezTo>
                  <a:pt x="6888522" y="140095"/>
                  <a:pt x="6833782" y="307376"/>
                  <a:pt x="6833782" y="487443"/>
                </a:cubicBezTo>
                <a:cubicBezTo>
                  <a:pt x="6833782" y="547466"/>
                  <a:pt x="6839864" y="606067"/>
                  <a:pt x="6851446" y="662666"/>
                </a:cubicBezTo>
                <a:lnTo>
                  <a:pt x="6857532" y="686333"/>
                </a:lnTo>
                <a:lnTo>
                  <a:pt x="6806927" y="699345"/>
                </a:lnTo>
                <a:cubicBezTo>
                  <a:pt x="6081835" y="924872"/>
                  <a:pt x="5555365" y="1601212"/>
                  <a:pt x="5555365" y="2400515"/>
                </a:cubicBezTo>
                <a:cubicBezTo>
                  <a:pt x="5555365" y="3384273"/>
                  <a:pt x="6352859" y="4181767"/>
                  <a:pt x="7336617" y="4181767"/>
                </a:cubicBezTo>
                <a:lnTo>
                  <a:pt x="7452815" y="4175900"/>
                </a:lnTo>
                <a:lnTo>
                  <a:pt x="7437456" y="4225378"/>
                </a:lnTo>
                <a:cubicBezTo>
                  <a:pt x="7431436" y="4254794"/>
                  <a:pt x="7428275" y="4285252"/>
                  <a:pt x="7428275" y="4316448"/>
                </a:cubicBezTo>
                <a:cubicBezTo>
                  <a:pt x="7428275" y="4534821"/>
                  <a:pt x="7583172" y="4717015"/>
                  <a:pt x="7789089" y="4759152"/>
                </a:cubicBezTo>
                <a:lnTo>
                  <a:pt x="7821919" y="4762461"/>
                </a:lnTo>
                <a:lnTo>
                  <a:pt x="7809638" y="4785088"/>
                </a:lnTo>
                <a:lnTo>
                  <a:pt x="7794661" y="4833335"/>
                </a:lnTo>
                <a:lnTo>
                  <a:pt x="7524776" y="4917113"/>
                </a:lnTo>
                <a:cubicBezTo>
                  <a:pt x="7006070" y="5136507"/>
                  <a:pt x="6642110" y="5650122"/>
                  <a:pt x="6642110" y="6248746"/>
                </a:cubicBezTo>
                <a:cubicBezTo>
                  <a:pt x="6642110" y="6448287"/>
                  <a:pt x="6682550" y="6638383"/>
                  <a:pt x="6755682" y="6811285"/>
                </a:cubicBezTo>
                <a:lnTo>
                  <a:pt x="6778185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15000">
                <a:schemeClr val="bg2">
                  <a:alpha val="0"/>
                </a:schemeClr>
              </a:gs>
              <a:gs pos="100000">
                <a:schemeClr val="bg2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0B5529D-5CAA-4BF2-B5C9-34705E7661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59909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332A6F87-AC28-4AA8-B8A6-AEBC67BD0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47567" y="421698"/>
            <a:ext cx="967148" cy="967148"/>
          </a:xfrm>
          <a:prstGeom prst="ellipse">
            <a:avLst/>
          </a:prstGeom>
          <a:gradFill>
            <a:gsLst>
              <a:gs pos="0">
                <a:schemeClr val="bg2">
                  <a:alpha val="0"/>
                </a:schemeClr>
              </a:gs>
              <a:gs pos="100000">
                <a:schemeClr val="accent1">
                  <a:alpha val="21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508B3F80-8B27-4D22-9817-0DE603D02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6639" y="1246984"/>
            <a:ext cx="8211832" cy="471669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4170" indent="-344170"/>
            <a:r>
              <a:rPr lang="bg-BG" sz="2400">
                <a:cs typeface="Arial" panose="020B0604020202020204"/>
              </a:rPr>
              <a:t>Пациентката е фебрилна до 38 С</a:t>
            </a:r>
          </a:p>
          <a:p>
            <a:pPr marL="344170" indent="-344170"/>
            <a:r>
              <a:rPr lang="bg-BG" sz="2400">
                <a:cs typeface="Arial" panose="020B0604020202020204"/>
              </a:rPr>
              <a:t>Взети са проби за микробиологично изследване от трахеален секрет,урина и хемокултура,след 24-часа не се установява бактериален растеж.</a:t>
            </a:r>
          </a:p>
          <a:p>
            <a:pPr marL="344170" indent="-344170"/>
            <a:r>
              <a:rPr lang="bg-BG" sz="2400">
                <a:cs typeface="Arial" panose="020B0604020202020204"/>
              </a:rPr>
              <a:t>Рентгенография на бял дроб-венозен застой.</a:t>
            </a:r>
            <a:endParaRPr lang="bg-BG" sz="2400" dirty="0">
              <a:cs typeface="Arial" panose="020B0604020202020204"/>
            </a:endParaRPr>
          </a:p>
          <a:p>
            <a:pPr marL="344170" indent="-344170"/>
            <a:r>
              <a:rPr lang="bg-BG" sz="2400">
                <a:cs typeface="Arial" panose="020B0604020202020204"/>
              </a:rPr>
              <a:t>Ехография на коремни органи-черен дроб,жлъчен мехур,ЖЧП-б.о.Бъбреци-хидронефроза първа степен в дясно с проксимален хидроуретер.</a:t>
            </a:r>
            <a:endParaRPr lang="bg-BG" sz="2400" dirty="0">
              <a:cs typeface="Arial" panose="020B0604020202020204"/>
            </a:endParaRPr>
          </a:p>
          <a:p>
            <a:pPr marL="344170" indent="-344170"/>
            <a:endParaRPr lang="bg-BG" sz="2400" dirty="0">
              <a:cs typeface="Arial" panose="020B0604020202020204"/>
            </a:endParaRPr>
          </a:p>
          <a:p>
            <a:pPr marL="344170" indent="-344170"/>
            <a:endParaRPr lang="bg-BG" sz="2400" dirty="0"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7186397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F3CF990-ACB8-443A-BB74-D36EC8A00B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601900C-265D-4146-A578-477541E3DF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0B98862-BEE1-44FB-A335-A1B9106B4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  <a:noFill/>
        </p:spPr>
      </p:pic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65F94F98-3A57-49AA-838E-91AAF600B6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678519" y="-1660968"/>
            <a:ext cx="5838229" cy="11188733"/>
          </a:xfrm>
          <a:custGeom>
            <a:avLst/>
            <a:gdLst>
              <a:gd name="connsiteX0" fmla="*/ 0 w 7821919"/>
              <a:gd name="connsiteY0" fmla="*/ 0 h 6858000"/>
              <a:gd name="connsiteX1" fmla="*/ 6983367 w 7821919"/>
              <a:gd name="connsiteY1" fmla="*/ 0 h 6858000"/>
              <a:gd name="connsiteX2" fmla="*/ 6982269 w 7821919"/>
              <a:gd name="connsiteY2" fmla="*/ 1331 h 6858000"/>
              <a:gd name="connsiteX3" fmla="*/ 6833782 w 7821919"/>
              <a:gd name="connsiteY3" fmla="*/ 487443 h 6858000"/>
              <a:gd name="connsiteX4" fmla="*/ 6851446 w 7821919"/>
              <a:gd name="connsiteY4" fmla="*/ 662666 h 6858000"/>
              <a:gd name="connsiteX5" fmla="*/ 6857532 w 7821919"/>
              <a:gd name="connsiteY5" fmla="*/ 686333 h 6858000"/>
              <a:gd name="connsiteX6" fmla="*/ 6806927 w 7821919"/>
              <a:gd name="connsiteY6" fmla="*/ 699345 h 6858000"/>
              <a:gd name="connsiteX7" fmla="*/ 5555365 w 7821919"/>
              <a:gd name="connsiteY7" fmla="*/ 2400515 h 6858000"/>
              <a:gd name="connsiteX8" fmla="*/ 7336617 w 7821919"/>
              <a:gd name="connsiteY8" fmla="*/ 4181767 h 6858000"/>
              <a:gd name="connsiteX9" fmla="*/ 7452815 w 7821919"/>
              <a:gd name="connsiteY9" fmla="*/ 4175900 h 6858000"/>
              <a:gd name="connsiteX10" fmla="*/ 7437456 w 7821919"/>
              <a:gd name="connsiteY10" fmla="*/ 4225378 h 6858000"/>
              <a:gd name="connsiteX11" fmla="*/ 7428275 w 7821919"/>
              <a:gd name="connsiteY11" fmla="*/ 4316448 h 6858000"/>
              <a:gd name="connsiteX12" fmla="*/ 7789089 w 7821919"/>
              <a:gd name="connsiteY12" fmla="*/ 4759152 h 6858000"/>
              <a:gd name="connsiteX13" fmla="*/ 7821919 w 7821919"/>
              <a:gd name="connsiteY13" fmla="*/ 4762461 h 6858000"/>
              <a:gd name="connsiteX14" fmla="*/ 7809638 w 7821919"/>
              <a:gd name="connsiteY14" fmla="*/ 4785088 h 6858000"/>
              <a:gd name="connsiteX15" fmla="*/ 7794661 w 7821919"/>
              <a:gd name="connsiteY15" fmla="*/ 4833335 h 6858000"/>
              <a:gd name="connsiteX16" fmla="*/ 7524776 w 7821919"/>
              <a:gd name="connsiteY16" fmla="*/ 4917113 h 6858000"/>
              <a:gd name="connsiteX17" fmla="*/ 6642110 w 7821919"/>
              <a:gd name="connsiteY17" fmla="*/ 6248746 h 6858000"/>
              <a:gd name="connsiteX18" fmla="*/ 6755682 w 7821919"/>
              <a:gd name="connsiteY18" fmla="*/ 6811285 h 6858000"/>
              <a:gd name="connsiteX19" fmla="*/ 6778185 w 7821919"/>
              <a:gd name="connsiteY19" fmla="*/ 6858000 h 6858000"/>
              <a:gd name="connsiteX20" fmla="*/ 0 w 7821919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821919" h="6858000">
                <a:moveTo>
                  <a:pt x="0" y="0"/>
                </a:moveTo>
                <a:lnTo>
                  <a:pt x="6983367" y="0"/>
                </a:lnTo>
                <a:lnTo>
                  <a:pt x="6982269" y="1331"/>
                </a:lnTo>
                <a:cubicBezTo>
                  <a:pt x="6888522" y="140095"/>
                  <a:pt x="6833782" y="307376"/>
                  <a:pt x="6833782" y="487443"/>
                </a:cubicBezTo>
                <a:cubicBezTo>
                  <a:pt x="6833782" y="547466"/>
                  <a:pt x="6839864" y="606067"/>
                  <a:pt x="6851446" y="662666"/>
                </a:cubicBezTo>
                <a:lnTo>
                  <a:pt x="6857532" y="686333"/>
                </a:lnTo>
                <a:lnTo>
                  <a:pt x="6806927" y="699345"/>
                </a:lnTo>
                <a:cubicBezTo>
                  <a:pt x="6081835" y="924872"/>
                  <a:pt x="5555365" y="1601212"/>
                  <a:pt x="5555365" y="2400515"/>
                </a:cubicBezTo>
                <a:cubicBezTo>
                  <a:pt x="5555365" y="3384273"/>
                  <a:pt x="6352859" y="4181767"/>
                  <a:pt x="7336617" y="4181767"/>
                </a:cubicBezTo>
                <a:lnTo>
                  <a:pt x="7452815" y="4175900"/>
                </a:lnTo>
                <a:lnTo>
                  <a:pt x="7437456" y="4225378"/>
                </a:lnTo>
                <a:cubicBezTo>
                  <a:pt x="7431436" y="4254794"/>
                  <a:pt x="7428275" y="4285252"/>
                  <a:pt x="7428275" y="4316448"/>
                </a:cubicBezTo>
                <a:cubicBezTo>
                  <a:pt x="7428275" y="4534821"/>
                  <a:pt x="7583172" y="4717015"/>
                  <a:pt x="7789089" y="4759152"/>
                </a:cubicBezTo>
                <a:lnTo>
                  <a:pt x="7821919" y="4762461"/>
                </a:lnTo>
                <a:lnTo>
                  <a:pt x="7809638" y="4785088"/>
                </a:lnTo>
                <a:lnTo>
                  <a:pt x="7794661" y="4833335"/>
                </a:lnTo>
                <a:lnTo>
                  <a:pt x="7524776" y="4917113"/>
                </a:lnTo>
                <a:cubicBezTo>
                  <a:pt x="7006070" y="5136507"/>
                  <a:pt x="6642110" y="5650122"/>
                  <a:pt x="6642110" y="6248746"/>
                </a:cubicBezTo>
                <a:cubicBezTo>
                  <a:pt x="6642110" y="6448287"/>
                  <a:pt x="6682550" y="6638383"/>
                  <a:pt x="6755682" y="6811285"/>
                </a:cubicBezTo>
                <a:lnTo>
                  <a:pt x="6778185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25000">
                <a:schemeClr val="accent1">
                  <a:alpha val="0"/>
                </a:schemeClr>
              </a:gs>
              <a:gs pos="100000">
                <a:schemeClr val="accent1">
                  <a:alpha val="75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7185CF21-0594-48C0-9F3E-254D6BCE9D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" y="0"/>
            <a:ext cx="12189867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41F8C064-2DC5-4758-B49C-76BFF64052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solidFill>
            <a:schemeClr val="tx2">
              <a:lumMod val="1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FBD68200-BC03-4015-860B-CD5C30CD7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3542" y="0"/>
            <a:ext cx="7875912" cy="6858000"/>
          </a:xfrm>
          <a:custGeom>
            <a:avLst/>
            <a:gdLst>
              <a:gd name="connsiteX0" fmla="*/ 0 w 7821919"/>
              <a:gd name="connsiteY0" fmla="*/ 0 h 6858000"/>
              <a:gd name="connsiteX1" fmla="*/ 6983367 w 7821919"/>
              <a:gd name="connsiteY1" fmla="*/ 0 h 6858000"/>
              <a:gd name="connsiteX2" fmla="*/ 6982269 w 7821919"/>
              <a:gd name="connsiteY2" fmla="*/ 1331 h 6858000"/>
              <a:gd name="connsiteX3" fmla="*/ 6833782 w 7821919"/>
              <a:gd name="connsiteY3" fmla="*/ 487443 h 6858000"/>
              <a:gd name="connsiteX4" fmla="*/ 6851446 w 7821919"/>
              <a:gd name="connsiteY4" fmla="*/ 662666 h 6858000"/>
              <a:gd name="connsiteX5" fmla="*/ 6857532 w 7821919"/>
              <a:gd name="connsiteY5" fmla="*/ 686333 h 6858000"/>
              <a:gd name="connsiteX6" fmla="*/ 6806927 w 7821919"/>
              <a:gd name="connsiteY6" fmla="*/ 699345 h 6858000"/>
              <a:gd name="connsiteX7" fmla="*/ 5555365 w 7821919"/>
              <a:gd name="connsiteY7" fmla="*/ 2400515 h 6858000"/>
              <a:gd name="connsiteX8" fmla="*/ 7336617 w 7821919"/>
              <a:gd name="connsiteY8" fmla="*/ 4181767 h 6858000"/>
              <a:gd name="connsiteX9" fmla="*/ 7452815 w 7821919"/>
              <a:gd name="connsiteY9" fmla="*/ 4175900 h 6858000"/>
              <a:gd name="connsiteX10" fmla="*/ 7437456 w 7821919"/>
              <a:gd name="connsiteY10" fmla="*/ 4225378 h 6858000"/>
              <a:gd name="connsiteX11" fmla="*/ 7428275 w 7821919"/>
              <a:gd name="connsiteY11" fmla="*/ 4316448 h 6858000"/>
              <a:gd name="connsiteX12" fmla="*/ 7789089 w 7821919"/>
              <a:gd name="connsiteY12" fmla="*/ 4759152 h 6858000"/>
              <a:gd name="connsiteX13" fmla="*/ 7821919 w 7821919"/>
              <a:gd name="connsiteY13" fmla="*/ 4762461 h 6858000"/>
              <a:gd name="connsiteX14" fmla="*/ 7809638 w 7821919"/>
              <a:gd name="connsiteY14" fmla="*/ 4785088 h 6858000"/>
              <a:gd name="connsiteX15" fmla="*/ 7794661 w 7821919"/>
              <a:gd name="connsiteY15" fmla="*/ 4833335 h 6858000"/>
              <a:gd name="connsiteX16" fmla="*/ 7524776 w 7821919"/>
              <a:gd name="connsiteY16" fmla="*/ 4917113 h 6858000"/>
              <a:gd name="connsiteX17" fmla="*/ 6642110 w 7821919"/>
              <a:gd name="connsiteY17" fmla="*/ 6248746 h 6858000"/>
              <a:gd name="connsiteX18" fmla="*/ 6755682 w 7821919"/>
              <a:gd name="connsiteY18" fmla="*/ 6811285 h 6858000"/>
              <a:gd name="connsiteX19" fmla="*/ 6778185 w 7821919"/>
              <a:gd name="connsiteY19" fmla="*/ 6858000 h 6858000"/>
              <a:gd name="connsiteX20" fmla="*/ 0 w 7821919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821919" h="6858000">
                <a:moveTo>
                  <a:pt x="0" y="0"/>
                </a:moveTo>
                <a:lnTo>
                  <a:pt x="6983367" y="0"/>
                </a:lnTo>
                <a:lnTo>
                  <a:pt x="6982269" y="1331"/>
                </a:lnTo>
                <a:cubicBezTo>
                  <a:pt x="6888522" y="140095"/>
                  <a:pt x="6833782" y="307376"/>
                  <a:pt x="6833782" y="487443"/>
                </a:cubicBezTo>
                <a:cubicBezTo>
                  <a:pt x="6833782" y="547466"/>
                  <a:pt x="6839864" y="606067"/>
                  <a:pt x="6851446" y="662666"/>
                </a:cubicBezTo>
                <a:lnTo>
                  <a:pt x="6857532" y="686333"/>
                </a:lnTo>
                <a:lnTo>
                  <a:pt x="6806927" y="699345"/>
                </a:lnTo>
                <a:cubicBezTo>
                  <a:pt x="6081835" y="924872"/>
                  <a:pt x="5555365" y="1601212"/>
                  <a:pt x="5555365" y="2400515"/>
                </a:cubicBezTo>
                <a:cubicBezTo>
                  <a:pt x="5555365" y="3384273"/>
                  <a:pt x="6352859" y="4181767"/>
                  <a:pt x="7336617" y="4181767"/>
                </a:cubicBezTo>
                <a:lnTo>
                  <a:pt x="7452815" y="4175900"/>
                </a:lnTo>
                <a:lnTo>
                  <a:pt x="7437456" y="4225378"/>
                </a:lnTo>
                <a:cubicBezTo>
                  <a:pt x="7431436" y="4254794"/>
                  <a:pt x="7428275" y="4285252"/>
                  <a:pt x="7428275" y="4316448"/>
                </a:cubicBezTo>
                <a:cubicBezTo>
                  <a:pt x="7428275" y="4534821"/>
                  <a:pt x="7583172" y="4717015"/>
                  <a:pt x="7789089" y="4759152"/>
                </a:cubicBezTo>
                <a:lnTo>
                  <a:pt x="7821919" y="4762461"/>
                </a:lnTo>
                <a:lnTo>
                  <a:pt x="7809638" y="4785088"/>
                </a:lnTo>
                <a:lnTo>
                  <a:pt x="7794661" y="4833335"/>
                </a:lnTo>
                <a:lnTo>
                  <a:pt x="7524776" y="4917113"/>
                </a:lnTo>
                <a:cubicBezTo>
                  <a:pt x="7006070" y="5136507"/>
                  <a:pt x="6642110" y="5650122"/>
                  <a:pt x="6642110" y="6248746"/>
                </a:cubicBezTo>
                <a:cubicBezTo>
                  <a:pt x="6642110" y="6448287"/>
                  <a:pt x="6682550" y="6638383"/>
                  <a:pt x="6755682" y="6811285"/>
                </a:cubicBezTo>
                <a:lnTo>
                  <a:pt x="6778185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15000">
                <a:schemeClr val="bg2">
                  <a:alpha val="0"/>
                </a:schemeClr>
              </a:gs>
              <a:gs pos="100000">
                <a:schemeClr val="bg2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0B5529D-5CAA-4BF2-B5C9-34705E7661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59909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332A6F87-AC28-4AA8-B8A6-AEBC67BD0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47567" y="421698"/>
            <a:ext cx="967148" cy="967148"/>
          </a:xfrm>
          <a:prstGeom prst="ellipse">
            <a:avLst/>
          </a:prstGeom>
          <a:gradFill>
            <a:gsLst>
              <a:gs pos="0">
                <a:schemeClr val="bg2">
                  <a:alpha val="0"/>
                </a:schemeClr>
              </a:gs>
              <a:gs pos="100000">
                <a:schemeClr val="accent1">
                  <a:alpha val="21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BEEA41A2-E31D-43DA-BE45-466F1C983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7051" y="808056"/>
            <a:ext cx="8223088" cy="1077229"/>
          </a:xfrm>
        </p:spPr>
        <p:txBody>
          <a:bodyPr>
            <a:normAutofit/>
          </a:bodyPr>
          <a:lstStyle/>
          <a:p>
            <a:pPr algn="l"/>
            <a:r>
              <a:rPr lang="bg-BG" sz="4400">
                <a:cs typeface="Arial"/>
              </a:rPr>
              <a:t>Терапевтична схема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D01FED99-6DEE-452D-9165-2AC6F3B9C0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6639" y="2052116"/>
            <a:ext cx="6572814" cy="3997828"/>
          </a:xfrm>
        </p:spPr>
        <p:txBody>
          <a:bodyPr anchor="t">
            <a:normAutofit/>
          </a:bodyPr>
          <a:lstStyle/>
          <a:p>
            <a:pPr marL="344170" indent="-344170"/>
            <a:r>
              <a:rPr lang="bg-BG" sz="2400" dirty="0">
                <a:cs typeface="Arial"/>
              </a:rPr>
              <a:t>Витаминни препарати.</a:t>
            </a:r>
          </a:p>
          <a:p>
            <a:pPr marL="344170" indent="-344170"/>
            <a:r>
              <a:rPr lang="bg-BG" sz="2400" dirty="0">
                <a:cs typeface="Arial"/>
              </a:rPr>
              <a:t>НМХ.</a:t>
            </a:r>
          </a:p>
          <a:p>
            <a:pPr marL="344170" indent="-344170"/>
            <a:r>
              <a:rPr lang="bg-BG" sz="2400" noProof="1">
                <a:cs typeface="Arial"/>
              </a:rPr>
              <a:t>Ентерално</a:t>
            </a:r>
            <a:r>
              <a:rPr lang="bg-BG" sz="2400" dirty="0">
                <a:cs typeface="Arial"/>
              </a:rPr>
              <a:t> хранене.</a:t>
            </a:r>
          </a:p>
          <a:p>
            <a:pPr marL="344170" indent="-344170"/>
            <a:r>
              <a:rPr lang="bg-BG" sz="2400" dirty="0">
                <a:cs typeface="Arial"/>
              </a:rPr>
              <a:t>Антидиуретичен хормон.</a:t>
            </a:r>
          </a:p>
          <a:p>
            <a:pPr marL="344170" indent="-344170"/>
            <a:r>
              <a:rPr lang="bg-BG" sz="2400" dirty="0">
                <a:cs typeface="Arial"/>
              </a:rPr>
              <a:t>Биопродукти.</a:t>
            </a:r>
          </a:p>
          <a:p>
            <a:pPr marL="344170" indent="-344170"/>
            <a:endParaRPr lang="bg-BG" sz="2400" dirty="0">
              <a:cs typeface="Arial"/>
            </a:endParaRPr>
          </a:p>
        </p:txBody>
      </p:sp>
      <p:sp>
        <p:nvSpPr>
          <p:cNvPr id="4" name="Текстово поле 3">
            <a:extLst>
              <a:ext uri="{FF2B5EF4-FFF2-40B4-BE49-F238E27FC236}">
                <a16:creationId xmlns:a16="http://schemas.microsoft.com/office/drawing/2014/main" id="{5F1986A8-5F0E-4D8C-B3AD-C595B13938B7}"/>
              </a:ext>
            </a:extLst>
          </p:cNvPr>
          <p:cNvSpPr txBox="1"/>
          <p:nvPr/>
        </p:nvSpPr>
        <p:spPr>
          <a:xfrm>
            <a:off x="3200401" y="2222739"/>
            <a:ext cx="27432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buChar char="•"/>
            </a:pPr>
            <a:endParaRPr lang="en-US" sz="2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382723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DBBA26C-89C3-411F-9753-606A413F89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EAD2215-6311-4D1C-B6B5-F57CB6BFCB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7BA5DE79-30D1-4A10-8DB9-0A6E523A97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ABD0D63-D23F-4AE7-8270-4185EF9C1C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2168E9E-94E9-4BE3-B88C-C8A4681177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2107AC1-AA0D-4097-B03D-FD3C632AB8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C8D231A-EC46-4736-B00F-76D307082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8F3CF990-ACB8-443A-BB74-D36EC8A00B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00B98862-BEE1-44FB-A335-A1B9106B4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  <a:noFill/>
        </p:spPr>
      </p:pic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65F94F98-3A57-49AA-838E-91AAF600B6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678519" y="-1660968"/>
            <a:ext cx="5838229" cy="11188733"/>
          </a:xfrm>
          <a:custGeom>
            <a:avLst/>
            <a:gdLst>
              <a:gd name="connsiteX0" fmla="*/ 0 w 7821919"/>
              <a:gd name="connsiteY0" fmla="*/ 0 h 6858000"/>
              <a:gd name="connsiteX1" fmla="*/ 6983367 w 7821919"/>
              <a:gd name="connsiteY1" fmla="*/ 0 h 6858000"/>
              <a:gd name="connsiteX2" fmla="*/ 6982269 w 7821919"/>
              <a:gd name="connsiteY2" fmla="*/ 1331 h 6858000"/>
              <a:gd name="connsiteX3" fmla="*/ 6833782 w 7821919"/>
              <a:gd name="connsiteY3" fmla="*/ 487443 h 6858000"/>
              <a:gd name="connsiteX4" fmla="*/ 6851446 w 7821919"/>
              <a:gd name="connsiteY4" fmla="*/ 662666 h 6858000"/>
              <a:gd name="connsiteX5" fmla="*/ 6857532 w 7821919"/>
              <a:gd name="connsiteY5" fmla="*/ 686333 h 6858000"/>
              <a:gd name="connsiteX6" fmla="*/ 6806927 w 7821919"/>
              <a:gd name="connsiteY6" fmla="*/ 699345 h 6858000"/>
              <a:gd name="connsiteX7" fmla="*/ 5555365 w 7821919"/>
              <a:gd name="connsiteY7" fmla="*/ 2400515 h 6858000"/>
              <a:gd name="connsiteX8" fmla="*/ 7336617 w 7821919"/>
              <a:gd name="connsiteY8" fmla="*/ 4181767 h 6858000"/>
              <a:gd name="connsiteX9" fmla="*/ 7452815 w 7821919"/>
              <a:gd name="connsiteY9" fmla="*/ 4175900 h 6858000"/>
              <a:gd name="connsiteX10" fmla="*/ 7437456 w 7821919"/>
              <a:gd name="connsiteY10" fmla="*/ 4225378 h 6858000"/>
              <a:gd name="connsiteX11" fmla="*/ 7428275 w 7821919"/>
              <a:gd name="connsiteY11" fmla="*/ 4316448 h 6858000"/>
              <a:gd name="connsiteX12" fmla="*/ 7789089 w 7821919"/>
              <a:gd name="connsiteY12" fmla="*/ 4759152 h 6858000"/>
              <a:gd name="connsiteX13" fmla="*/ 7821919 w 7821919"/>
              <a:gd name="connsiteY13" fmla="*/ 4762461 h 6858000"/>
              <a:gd name="connsiteX14" fmla="*/ 7809638 w 7821919"/>
              <a:gd name="connsiteY14" fmla="*/ 4785088 h 6858000"/>
              <a:gd name="connsiteX15" fmla="*/ 7794661 w 7821919"/>
              <a:gd name="connsiteY15" fmla="*/ 4833335 h 6858000"/>
              <a:gd name="connsiteX16" fmla="*/ 7524776 w 7821919"/>
              <a:gd name="connsiteY16" fmla="*/ 4917113 h 6858000"/>
              <a:gd name="connsiteX17" fmla="*/ 6642110 w 7821919"/>
              <a:gd name="connsiteY17" fmla="*/ 6248746 h 6858000"/>
              <a:gd name="connsiteX18" fmla="*/ 6755682 w 7821919"/>
              <a:gd name="connsiteY18" fmla="*/ 6811285 h 6858000"/>
              <a:gd name="connsiteX19" fmla="*/ 6778185 w 7821919"/>
              <a:gd name="connsiteY19" fmla="*/ 6858000 h 6858000"/>
              <a:gd name="connsiteX20" fmla="*/ 0 w 7821919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821919" h="6858000">
                <a:moveTo>
                  <a:pt x="0" y="0"/>
                </a:moveTo>
                <a:lnTo>
                  <a:pt x="6983367" y="0"/>
                </a:lnTo>
                <a:lnTo>
                  <a:pt x="6982269" y="1331"/>
                </a:lnTo>
                <a:cubicBezTo>
                  <a:pt x="6888522" y="140095"/>
                  <a:pt x="6833782" y="307376"/>
                  <a:pt x="6833782" y="487443"/>
                </a:cubicBezTo>
                <a:cubicBezTo>
                  <a:pt x="6833782" y="547466"/>
                  <a:pt x="6839864" y="606067"/>
                  <a:pt x="6851446" y="662666"/>
                </a:cubicBezTo>
                <a:lnTo>
                  <a:pt x="6857532" y="686333"/>
                </a:lnTo>
                <a:lnTo>
                  <a:pt x="6806927" y="699345"/>
                </a:lnTo>
                <a:cubicBezTo>
                  <a:pt x="6081835" y="924872"/>
                  <a:pt x="5555365" y="1601212"/>
                  <a:pt x="5555365" y="2400515"/>
                </a:cubicBezTo>
                <a:cubicBezTo>
                  <a:pt x="5555365" y="3384273"/>
                  <a:pt x="6352859" y="4181767"/>
                  <a:pt x="7336617" y="4181767"/>
                </a:cubicBezTo>
                <a:lnTo>
                  <a:pt x="7452815" y="4175900"/>
                </a:lnTo>
                <a:lnTo>
                  <a:pt x="7437456" y="4225378"/>
                </a:lnTo>
                <a:cubicBezTo>
                  <a:pt x="7431436" y="4254794"/>
                  <a:pt x="7428275" y="4285252"/>
                  <a:pt x="7428275" y="4316448"/>
                </a:cubicBezTo>
                <a:cubicBezTo>
                  <a:pt x="7428275" y="4534821"/>
                  <a:pt x="7583172" y="4717015"/>
                  <a:pt x="7789089" y="4759152"/>
                </a:cubicBezTo>
                <a:lnTo>
                  <a:pt x="7821919" y="4762461"/>
                </a:lnTo>
                <a:lnTo>
                  <a:pt x="7809638" y="4785088"/>
                </a:lnTo>
                <a:lnTo>
                  <a:pt x="7794661" y="4833335"/>
                </a:lnTo>
                <a:lnTo>
                  <a:pt x="7524776" y="4917113"/>
                </a:lnTo>
                <a:cubicBezTo>
                  <a:pt x="7006070" y="5136507"/>
                  <a:pt x="6642110" y="5650122"/>
                  <a:pt x="6642110" y="6248746"/>
                </a:cubicBezTo>
                <a:cubicBezTo>
                  <a:pt x="6642110" y="6448287"/>
                  <a:pt x="6682550" y="6638383"/>
                  <a:pt x="6755682" y="6811285"/>
                </a:cubicBezTo>
                <a:lnTo>
                  <a:pt x="6778185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25000">
                <a:schemeClr val="accent1">
                  <a:alpha val="0"/>
                </a:schemeClr>
              </a:gs>
              <a:gs pos="100000">
                <a:schemeClr val="accent1">
                  <a:alpha val="75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7185CF21-0594-48C0-9F3E-254D6BCE9D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89" y="-5487"/>
            <a:ext cx="12189867" cy="6858000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A0B5529D-5CAA-4BF2-B5C9-34705E7661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59909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FBD68200-BC03-4015-860B-CD5C30CD7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9910" y="0"/>
            <a:ext cx="7869544" cy="6858000"/>
          </a:xfrm>
          <a:custGeom>
            <a:avLst/>
            <a:gdLst>
              <a:gd name="connsiteX0" fmla="*/ 0 w 7821919"/>
              <a:gd name="connsiteY0" fmla="*/ 0 h 6858000"/>
              <a:gd name="connsiteX1" fmla="*/ 6983367 w 7821919"/>
              <a:gd name="connsiteY1" fmla="*/ 0 h 6858000"/>
              <a:gd name="connsiteX2" fmla="*/ 6982269 w 7821919"/>
              <a:gd name="connsiteY2" fmla="*/ 1331 h 6858000"/>
              <a:gd name="connsiteX3" fmla="*/ 6833782 w 7821919"/>
              <a:gd name="connsiteY3" fmla="*/ 487443 h 6858000"/>
              <a:gd name="connsiteX4" fmla="*/ 6851446 w 7821919"/>
              <a:gd name="connsiteY4" fmla="*/ 662666 h 6858000"/>
              <a:gd name="connsiteX5" fmla="*/ 6857532 w 7821919"/>
              <a:gd name="connsiteY5" fmla="*/ 686333 h 6858000"/>
              <a:gd name="connsiteX6" fmla="*/ 6806927 w 7821919"/>
              <a:gd name="connsiteY6" fmla="*/ 699345 h 6858000"/>
              <a:gd name="connsiteX7" fmla="*/ 5555365 w 7821919"/>
              <a:gd name="connsiteY7" fmla="*/ 2400515 h 6858000"/>
              <a:gd name="connsiteX8" fmla="*/ 7336617 w 7821919"/>
              <a:gd name="connsiteY8" fmla="*/ 4181767 h 6858000"/>
              <a:gd name="connsiteX9" fmla="*/ 7452815 w 7821919"/>
              <a:gd name="connsiteY9" fmla="*/ 4175900 h 6858000"/>
              <a:gd name="connsiteX10" fmla="*/ 7437456 w 7821919"/>
              <a:gd name="connsiteY10" fmla="*/ 4225378 h 6858000"/>
              <a:gd name="connsiteX11" fmla="*/ 7428275 w 7821919"/>
              <a:gd name="connsiteY11" fmla="*/ 4316448 h 6858000"/>
              <a:gd name="connsiteX12" fmla="*/ 7789089 w 7821919"/>
              <a:gd name="connsiteY12" fmla="*/ 4759152 h 6858000"/>
              <a:gd name="connsiteX13" fmla="*/ 7821919 w 7821919"/>
              <a:gd name="connsiteY13" fmla="*/ 4762461 h 6858000"/>
              <a:gd name="connsiteX14" fmla="*/ 7809638 w 7821919"/>
              <a:gd name="connsiteY14" fmla="*/ 4785088 h 6858000"/>
              <a:gd name="connsiteX15" fmla="*/ 7794661 w 7821919"/>
              <a:gd name="connsiteY15" fmla="*/ 4833335 h 6858000"/>
              <a:gd name="connsiteX16" fmla="*/ 7524776 w 7821919"/>
              <a:gd name="connsiteY16" fmla="*/ 4917113 h 6858000"/>
              <a:gd name="connsiteX17" fmla="*/ 6642110 w 7821919"/>
              <a:gd name="connsiteY17" fmla="*/ 6248746 h 6858000"/>
              <a:gd name="connsiteX18" fmla="*/ 6755682 w 7821919"/>
              <a:gd name="connsiteY18" fmla="*/ 6811285 h 6858000"/>
              <a:gd name="connsiteX19" fmla="*/ 6778185 w 7821919"/>
              <a:gd name="connsiteY19" fmla="*/ 6858000 h 6858000"/>
              <a:gd name="connsiteX20" fmla="*/ 0 w 7821919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821919" h="6858000">
                <a:moveTo>
                  <a:pt x="0" y="0"/>
                </a:moveTo>
                <a:lnTo>
                  <a:pt x="6983367" y="0"/>
                </a:lnTo>
                <a:lnTo>
                  <a:pt x="6982269" y="1331"/>
                </a:lnTo>
                <a:cubicBezTo>
                  <a:pt x="6888522" y="140095"/>
                  <a:pt x="6833782" y="307376"/>
                  <a:pt x="6833782" y="487443"/>
                </a:cubicBezTo>
                <a:cubicBezTo>
                  <a:pt x="6833782" y="547466"/>
                  <a:pt x="6839864" y="606067"/>
                  <a:pt x="6851446" y="662666"/>
                </a:cubicBezTo>
                <a:lnTo>
                  <a:pt x="6857532" y="686333"/>
                </a:lnTo>
                <a:lnTo>
                  <a:pt x="6806927" y="699345"/>
                </a:lnTo>
                <a:cubicBezTo>
                  <a:pt x="6081835" y="924872"/>
                  <a:pt x="5555365" y="1601212"/>
                  <a:pt x="5555365" y="2400515"/>
                </a:cubicBezTo>
                <a:cubicBezTo>
                  <a:pt x="5555365" y="3384273"/>
                  <a:pt x="6352859" y="4181767"/>
                  <a:pt x="7336617" y="4181767"/>
                </a:cubicBezTo>
                <a:lnTo>
                  <a:pt x="7452815" y="4175900"/>
                </a:lnTo>
                <a:lnTo>
                  <a:pt x="7437456" y="4225378"/>
                </a:lnTo>
                <a:cubicBezTo>
                  <a:pt x="7431436" y="4254794"/>
                  <a:pt x="7428275" y="4285252"/>
                  <a:pt x="7428275" y="4316448"/>
                </a:cubicBezTo>
                <a:cubicBezTo>
                  <a:pt x="7428275" y="4534821"/>
                  <a:pt x="7583172" y="4717015"/>
                  <a:pt x="7789089" y="4759152"/>
                </a:cubicBezTo>
                <a:lnTo>
                  <a:pt x="7821919" y="4762461"/>
                </a:lnTo>
                <a:lnTo>
                  <a:pt x="7809638" y="4785088"/>
                </a:lnTo>
                <a:lnTo>
                  <a:pt x="7794661" y="4833335"/>
                </a:lnTo>
                <a:lnTo>
                  <a:pt x="7524776" y="4917113"/>
                </a:lnTo>
                <a:cubicBezTo>
                  <a:pt x="7006070" y="5136507"/>
                  <a:pt x="6642110" y="5650122"/>
                  <a:pt x="6642110" y="6248746"/>
                </a:cubicBezTo>
                <a:cubicBezTo>
                  <a:pt x="6642110" y="6448287"/>
                  <a:pt x="6682550" y="6638383"/>
                  <a:pt x="6755682" y="6811285"/>
                </a:cubicBezTo>
                <a:lnTo>
                  <a:pt x="6778185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25996">
                <a:srgbClr val="1F2D29">
                  <a:alpha val="4000"/>
                </a:srgbClr>
              </a:gs>
              <a:gs pos="20000">
                <a:schemeClr val="bg2">
                  <a:alpha val="0"/>
                </a:schemeClr>
              </a:gs>
              <a:gs pos="100000">
                <a:schemeClr val="bg2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332A6F87-AC28-4AA8-B8A6-AEBC67BD0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47567" y="2282700"/>
            <a:ext cx="967148" cy="967148"/>
          </a:xfrm>
          <a:prstGeom prst="ellipse">
            <a:avLst/>
          </a:prstGeom>
          <a:gradFill>
            <a:gsLst>
              <a:gs pos="0">
                <a:schemeClr val="bg2">
                  <a:alpha val="0"/>
                </a:schemeClr>
              </a:gs>
              <a:gs pos="100000">
                <a:schemeClr val="accent1">
                  <a:alpha val="21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38220318-F90B-4A9A-AF13-71161B3A8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3167" y="894454"/>
            <a:ext cx="7369642" cy="862405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4400"/>
              <a:t>Терапевтична схема</a:t>
            </a:r>
            <a:endParaRPr lang="en-US" sz="4400">
              <a:cs typeface="Arial"/>
            </a:endParaRP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D0B24E71-848D-48E7-A8B2-E7043D9B70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08187" y="1970608"/>
            <a:ext cx="6437630" cy="4527276"/>
          </a:xfrm>
        </p:spPr>
        <p:txBody>
          <a:bodyPr vert="horz" lIns="91440" tIns="0" rIns="91440" bIns="45720" rtlCol="0" anchor="b">
            <a:noAutofit/>
          </a:bodyPr>
          <a:lstStyle/>
          <a:p>
            <a:pPr algn="l">
              <a:lnSpc>
                <a:spcPct val="110000"/>
              </a:lnSpc>
            </a:pPr>
            <a:r>
              <a:rPr lang="en-US" sz="2400" noProof="1"/>
              <a:t>Антибиотик.</a:t>
            </a:r>
            <a:endParaRPr lang="en-US" sz="2400" noProof="1">
              <a:cs typeface="Arial"/>
            </a:endParaRPr>
          </a:p>
          <a:p>
            <a:pPr algn="l">
              <a:lnSpc>
                <a:spcPct val="110000"/>
              </a:lnSpc>
            </a:pPr>
            <a:r>
              <a:rPr lang="en-US" sz="2400" noProof="1"/>
              <a:t>Инотропни медикаменти-норепинефрин .</a:t>
            </a:r>
            <a:endParaRPr lang="en-US" sz="2400" noProof="1">
              <a:cs typeface="Arial"/>
            </a:endParaRPr>
          </a:p>
          <a:p>
            <a:pPr algn="l">
              <a:lnSpc>
                <a:spcPct val="110000"/>
              </a:lnSpc>
            </a:pPr>
            <a:r>
              <a:rPr lang="en-US" sz="2400" noProof="1"/>
              <a:t>Инхибитори на протонната помпа .</a:t>
            </a:r>
            <a:endParaRPr lang="en-US" sz="2400" noProof="1">
              <a:cs typeface="Arial"/>
            </a:endParaRPr>
          </a:p>
          <a:p>
            <a:pPr algn="l">
              <a:lnSpc>
                <a:spcPct val="110000"/>
              </a:lnSpc>
            </a:pPr>
            <a:r>
              <a:rPr lang="en-US" sz="2400" noProof="1"/>
              <a:t>Субституираща електролитна инфузия.</a:t>
            </a:r>
            <a:endParaRPr lang="en-US" sz="2400" noProof="1">
              <a:cs typeface="Arial"/>
            </a:endParaRPr>
          </a:p>
          <a:p>
            <a:pPr algn="l">
              <a:lnSpc>
                <a:spcPct val="110000"/>
              </a:lnSpc>
            </a:pPr>
            <a:r>
              <a:rPr lang="en-US" sz="2400" noProof="1"/>
              <a:t>Антипиретици.</a:t>
            </a:r>
            <a:endParaRPr lang="en-US" sz="2400" noProof="1">
              <a:cs typeface="Arial"/>
            </a:endParaRPr>
          </a:p>
          <a:p>
            <a:pPr algn="l">
              <a:lnSpc>
                <a:spcPct val="110000"/>
              </a:lnSpc>
            </a:pPr>
            <a:r>
              <a:rPr lang="en-US" sz="2400" noProof="1"/>
              <a:t>Кортикостероиди.</a:t>
            </a:r>
            <a:endParaRPr lang="en-US" sz="2400" noProof="1">
              <a:cs typeface="Arial"/>
            </a:endParaRPr>
          </a:p>
          <a:p>
            <a:pPr algn="l">
              <a:lnSpc>
                <a:spcPct val="110000"/>
              </a:lnSpc>
            </a:pPr>
            <a:endParaRPr lang="en-US" sz="2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380503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F3CF990-ACB8-443A-BB74-D36EC8A00B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601900C-265D-4146-A578-477541E3DF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0B98862-BEE1-44FB-A335-A1B9106B4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  <a:noFill/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5F94F98-3A57-49AA-838E-91AAF600B6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678519" y="-1660968"/>
            <a:ext cx="5838229" cy="11188733"/>
          </a:xfrm>
          <a:custGeom>
            <a:avLst/>
            <a:gdLst>
              <a:gd name="connsiteX0" fmla="*/ 0 w 7821919"/>
              <a:gd name="connsiteY0" fmla="*/ 0 h 6858000"/>
              <a:gd name="connsiteX1" fmla="*/ 6983367 w 7821919"/>
              <a:gd name="connsiteY1" fmla="*/ 0 h 6858000"/>
              <a:gd name="connsiteX2" fmla="*/ 6982269 w 7821919"/>
              <a:gd name="connsiteY2" fmla="*/ 1331 h 6858000"/>
              <a:gd name="connsiteX3" fmla="*/ 6833782 w 7821919"/>
              <a:gd name="connsiteY3" fmla="*/ 487443 h 6858000"/>
              <a:gd name="connsiteX4" fmla="*/ 6851446 w 7821919"/>
              <a:gd name="connsiteY4" fmla="*/ 662666 h 6858000"/>
              <a:gd name="connsiteX5" fmla="*/ 6857532 w 7821919"/>
              <a:gd name="connsiteY5" fmla="*/ 686333 h 6858000"/>
              <a:gd name="connsiteX6" fmla="*/ 6806927 w 7821919"/>
              <a:gd name="connsiteY6" fmla="*/ 699345 h 6858000"/>
              <a:gd name="connsiteX7" fmla="*/ 5555365 w 7821919"/>
              <a:gd name="connsiteY7" fmla="*/ 2400515 h 6858000"/>
              <a:gd name="connsiteX8" fmla="*/ 7336617 w 7821919"/>
              <a:gd name="connsiteY8" fmla="*/ 4181767 h 6858000"/>
              <a:gd name="connsiteX9" fmla="*/ 7452815 w 7821919"/>
              <a:gd name="connsiteY9" fmla="*/ 4175900 h 6858000"/>
              <a:gd name="connsiteX10" fmla="*/ 7437456 w 7821919"/>
              <a:gd name="connsiteY10" fmla="*/ 4225378 h 6858000"/>
              <a:gd name="connsiteX11" fmla="*/ 7428275 w 7821919"/>
              <a:gd name="connsiteY11" fmla="*/ 4316448 h 6858000"/>
              <a:gd name="connsiteX12" fmla="*/ 7789089 w 7821919"/>
              <a:gd name="connsiteY12" fmla="*/ 4759152 h 6858000"/>
              <a:gd name="connsiteX13" fmla="*/ 7821919 w 7821919"/>
              <a:gd name="connsiteY13" fmla="*/ 4762461 h 6858000"/>
              <a:gd name="connsiteX14" fmla="*/ 7809638 w 7821919"/>
              <a:gd name="connsiteY14" fmla="*/ 4785088 h 6858000"/>
              <a:gd name="connsiteX15" fmla="*/ 7794661 w 7821919"/>
              <a:gd name="connsiteY15" fmla="*/ 4833335 h 6858000"/>
              <a:gd name="connsiteX16" fmla="*/ 7524776 w 7821919"/>
              <a:gd name="connsiteY16" fmla="*/ 4917113 h 6858000"/>
              <a:gd name="connsiteX17" fmla="*/ 6642110 w 7821919"/>
              <a:gd name="connsiteY17" fmla="*/ 6248746 h 6858000"/>
              <a:gd name="connsiteX18" fmla="*/ 6755682 w 7821919"/>
              <a:gd name="connsiteY18" fmla="*/ 6811285 h 6858000"/>
              <a:gd name="connsiteX19" fmla="*/ 6778185 w 7821919"/>
              <a:gd name="connsiteY19" fmla="*/ 6858000 h 6858000"/>
              <a:gd name="connsiteX20" fmla="*/ 0 w 7821919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821919" h="6858000">
                <a:moveTo>
                  <a:pt x="0" y="0"/>
                </a:moveTo>
                <a:lnTo>
                  <a:pt x="6983367" y="0"/>
                </a:lnTo>
                <a:lnTo>
                  <a:pt x="6982269" y="1331"/>
                </a:lnTo>
                <a:cubicBezTo>
                  <a:pt x="6888522" y="140095"/>
                  <a:pt x="6833782" y="307376"/>
                  <a:pt x="6833782" y="487443"/>
                </a:cubicBezTo>
                <a:cubicBezTo>
                  <a:pt x="6833782" y="547466"/>
                  <a:pt x="6839864" y="606067"/>
                  <a:pt x="6851446" y="662666"/>
                </a:cubicBezTo>
                <a:lnTo>
                  <a:pt x="6857532" y="686333"/>
                </a:lnTo>
                <a:lnTo>
                  <a:pt x="6806927" y="699345"/>
                </a:lnTo>
                <a:cubicBezTo>
                  <a:pt x="6081835" y="924872"/>
                  <a:pt x="5555365" y="1601212"/>
                  <a:pt x="5555365" y="2400515"/>
                </a:cubicBezTo>
                <a:cubicBezTo>
                  <a:pt x="5555365" y="3384273"/>
                  <a:pt x="6352859" y="4181767"/>
                  <a:pt x="7336617" y="4181767"/>
                </a:cubicBezTo>
                <a:lnTo>
                  <a:pt x="7452815" y="4175900"/>
                </a:lnTo>
                <a:lnTo>
                  <a:pt x="7437456" y="4225378"/>
                </a:lnTo>
                <a:cubicBezTo>
                  <a:pt x="7431436" y="4254794"/>
                  <a:pt x="7428275" y="4285252"/>
                  <a:pt x="7428275" y="4316448"/>
                </a:cubicBezTo>
                <a:cubicBezTo>
                  <a:pt x="7428275" y="4534821"/>
                  <a:pt x="7583172" y="4717015"/>
                  <a:pt x="7789089" y="4759152"/>
                </a:cubicBezTo>
                <a:lnTo>
                  <a:pt x="7821919" y="4762461"/>
                </a:lnTo>
                <a:lnTo>
                  <a:pt x="7809638" y="4785088"/>
                </a:lnTo>
                <a:lnTo>
                  <a:pt x="7794661" y="4833335"/>
                </a:lnTo>
                <a:lnTo>
                  <a:pt x="7524776" y="4917113"/>
                </a:lnTo>
                <a:cubicBezTo>
                  <a:pt x="7006070" y="5136507"/>
                  <a:pt x="6642110" y="5650122"/>
                  <a:pt x="6642110" y="6248746"/>
                </a:cubicBezTo>
                <a:cubicBezTo>
                  <a:pt x="6642110" y="6448287"/>
                  <a:pt x="6682550" y="6638383"/>
                  <a:pt x="6755682" y="6811285"/>
                </a:cubicBezTo>
                <a:lnTo>
                  <a:pt x="6778185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25000">
                <a:schemeClr val="accent1">
                  <a:alpha val="0"/>
                </a:schemeClr>
              </a:gs>
              <a:gs pos="100000">
                <a:schemeClr val="accent1">
                  <a:alpha val="75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185CF21-0594-48C0-9F3E-254D6BCE9D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" y="0"/>
            <a:ext cx="12189867" cy="685800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41F8C064-2DC5-4758-B49C-76BFF64052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solidFill>
            <a:schemeClr val="tx2">
              <a:lumMod val="1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FBD68200-BC03-4015-860B-CD5C30CD7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3542" y="0"/>
            <a:ext cx="7875912" cy="6858000"/>
          </a:xfrm>
          <a:custGeom>
            <a:avLst/>
            <a:gdLst>
              <a:gd name="connsiteX0" fmla="*/ 0 w 7821919"/>
              <a:gd name="connsiteY0" fmla="*/ 0 h 6858000"/>
              <a:gd name="connsiteX1" fmla="*/ 6983367 w 7821919"/>
              <a:gd name="connsiteY1" fmla="*/ 0 h 6858000"/>
              <a:gd name="connsiteX2" fmla="*/ 6982269 w 7821919"/>
              <a:gd name="connsiteY2" fmla="*/ 1331 h 6858000"/>
              <a:gd name="connsiteX3" fmla="*/ 6833782 w 7821919"/>
              <a:gd name="connsiteY3" fmla="*/ 487443 h 6858000"/>
              <a:gd name="connsiteX4" fmla="*/ 6851446 w 7821919"/>
              <a:gd name="connsiteY4" fmla="*/ 662666 h 6858000"/>
              <a:gd name="connsiteX5" fmla="*/ 6857532 w 7821919"/>
              <a:gd name="connsiteY5" fmla="*/ 686333 h 6858000"/>
              <a:gd name="connsiteX6" fmla="*/ 6806927 w 7821919"/>
              <a:gd name="connsiteY6" fmla="*/ 699345 h 6858000"/>
              <a:gd name="connsiteX7" fmla="*/ 5555365 w 7821919"/>
              <a:gd name="connsiteY7" fmla="*/ 2400515 h 6858000"/>
              <a:gd name="connsiteX8" fmla="*/ 7336617 w 7821919"/>
              <a:gd name="connsiteY8" fmla="*/ 4181767 h 6858000"/>
              <a:gd name="connsiteX9" fmla="*/ 7452815 w 7821919"/>
              <a:gd name="connsiteY9" fmla="*/ 4175900 h 6858000"/>
              <a:gd name="connsiteX10" fmla="*/ 7437456 w 7821919"/>
              <a:gd name="connsiteY10" fmla="*/ 4225378 h 6858000"/>
              <a:gd name="connsiteX11" fmla="*/ 7428275 w 7821919"/>
              <a:gd name="connsiteY11" fmla="*/ 4316448 h 6858000"/>
              <a:gd name="connsiteX12" fmla="*/ 7789089 w 7821919"/>
              <a:gd name="connsiteY12" fmla="*/ 4759152 h 6858000"/>
              <a:gd name="connsiteX13" fmla="*/ 7821919 w 7821919"/>
              <a:gd name="connsiteY13" fmla="*/ 4762461 h 6858000"/>
              <a:gd name="connsiteX14" fmla="*/ 7809638 w 7821919"/>
              <a:gd name="connsiteY14" fmla="*/ 4785088 h 6858000"/>
              <a:gd name="connsiteX15" fmla="*/ 7794661 w 7821919"/>
              <a:gd name="connsiteY15" fmla="*/ 4833335 h 6858000"/>
              <a:gd name="connsiteX16" fmla="*/ 7524776 w 7821919"/>
              <a:gd name="connsiteY16" fmla="*/ 4917113 h 6858000"/>
              <a:gd name="connsiteX17" fmla="*/ 6642110 w 7821919"/>
              <a:gd name="connsiteY17" fmla="*/ 6248746 h 6858000"/>
              <a:gd name="connsiteX18" fmla="*/ 6755682 w 7821919"/>
              <a:gd name="connsiteY18" fmla="*/ 6811285 h 6858000"/>
              <a:gd name="connsiteX19" fmla="*/ 6778185 w 7821919"/>
              <a:gd name="connsiteY19" fmla="*/ 6858000 h 6858000"/>
              <a:gd name="connsiteX20" fmla="*/ 0 w 7821919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821919" h="6858000">
                <a:moveTo>
                  <a:pt x="0" y="0"/>
                </a:moveTo>
                <a:lnTo>
                  <a:pt x="6983367" y="0"/>
                </a:lnTo>
                <a:lnTo>
                  <a:pt x="6982269" y="1331"/>
                </a:lnTo>
                <a:cubicBezTo>
                  <a:pt x="6888522" y="140095"/>
                  <a:pt x="6833782" y="307376"/>
                  <a:pt x="6833782" y="487443"/>
                </a:cubicBezTo>
                <a:cubicBezTo>
                  <a:pt x="6833782" y="547466"/>
                  <a:pt x="6839864" y="606067"/>
                  <a:pt x="6851446" y="662666"/>
                </a:cubicBezTo>
                <a:lnTo>
                  <a:pt x="6857532" y="686333"/>
                </a:lnTo>
                <a:lnTo>
                  <a:pt x="6806927" y="699345"/>
                </a:lnTo>
                <a:cubicBezTo>
                  <a:pt x="6081835" y="924872"/>
                  <a:pt x="5555365" y="1601212"/>
                  <a:pt x="5555365" y="2400515"/>
                </a:cubicBezTo>
                <a:cubicBezTo>
                  <a:pt x="5555365" y="3384273"/>
                  <a:pt x="6352859" y="4181767"/>
                  <a:pt x="7336617" y="4181767"/>
                </a:cubicBezTo>
                <a:lnTo>
                  <a:pt x="7452815" y="4175900"/>
                </a:lnTo>
                <a:lnTo>
                  <a:pt x="7437456" y="4225378"/>
                </a:lnTo>
                <a:cubicBezTo>
                  <a:pt x="7431436" y="4254794"/>
                  <a:pt x="7428275" y="4285252"/>
                  <a:pt x="7428275" y="4316448"/>
                </a:cubicBezTo>
                <a:cubicBezTo>
                  <a:pt x="7428275" y="4534821"/>
                  <a:pt x="7583172" y="4717015"/>
                  <a:pt x="7789089" y="4759152"/>
                </a:cubicBezTo>
                <a:lnTo>
                  <a:pt x="7821919" y="4762461"/>
                </a:lnTo>
                <a:lnTo>
                  <a:pt x="7809638" y="4785088"/>
                </a:lnTo>
                <a:lnTo>
                  <a:pt x="7794661" y="4833335"/>
                </a:lnTo>
                <a:lnTo>
                  <a:pt x="7524776" y="4917113"/>
                </a:lnTo>
                <a:cubicBezTo>
                  <a:pt x="7006070" y="5136507"/>
                  <a:pt x="6642110" y="5650122"/>
                  <a:pt x="6642110" y="6248746"/>
                </a:cubicBezTo>
                <a:cubicBezTo>
                  <a:pt x="6642110" y="6448287"/>
                  <a:pt x="6682550" y="6638383"/>
                  <a:pt x="6755682" y="6811285"/>
                </a:cubicBezTo>
                <a:lnTo>
                  <a:pt x="6778185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15000">
                <a:schemeClr val="bg2">
                  <a:alpha val="0"/>
                </a:schemeClr>
              </a:gs>
              <a:gs pos="100000">
                <a:schemeClr val="bg2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0B5529D-5CAA-4BF2-B5C9-34705E7661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59909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332A6F87-AC28-4AA8-B8A6-AEBC67BD0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47567" y="421698"/>
            <a:ext cx="967148" cy="967148"/>
          </a:xfrm>
          <a:prstGeom prst="ellipse">
            <a:avLst/>
          </a:prstGeom>
          <a:gradFill>
            <a:gsLst>
              <a:gs pos="0">
                <a:schemeClr val="bg2">
                  <a:alpha val="0"/>
                </a:schemeClr>
              </a:gs>
              <a:gs pos="100000">
                <a:schemeClr val="accent1">
                  <a:alpha val="21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216809AE-9439-4FD2-A19A-F4D7C2DE4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3316" y="808056"/>
            <a:ext cx="8136823" cy="1077229"/>
          </a:xfrm>
        </p:spPr>
        <p:txBody>
          <a:bodyPr>
            <a:normAutofit/>
          </a:bodyPr>
          <a:lstStyle/>
          <a:p>
            <a:pPr algn="l"/>
            <a:r>
              <a:rPr lang="bg-BG" sz="4400">
                <a:cs typeface="Arial"/>
              </a:rPr>
              <a:t>Мониторинг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B7A54A57-6571-49C3-A273-01CCA85838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6639" y="2052116"/>
            <a:ext cx="6572814" cy="399782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4170" indent="-344170"/>
            <a:r>
              <a:rPr lang="bg-BG" sz="2400">
                <a:cs typeface="Arial"/>
              </a:rPr>
              <a:t>ЕКГ,пулсоксиметрия</a:t>
            </a:r>
            <a:endParaRPr lang="bg-BG" sz="2400" dirty="0">
              <a:cs typeface="Arial"/>
            </a:endParaRPr>
          </a:p>
          <a:p>
            <a:pPr marL="344170" indent="-344170"/>
            <a:r>
              <a:rPr lang="bg-BG" sz="2400">
                <a:cs typeface="Arial"/>
              </a:rPr>
              <a:t>Инвазивно артериално налягане</a:t>
            </a:r>
            <a:endParaRPr lang="bg-BG" sz="2400" dirty="0">
              <a:cs typeface="Arial"/>
            </a:endParaRPr>
          </a:p>
          <a:p>
            <a:pPr marL="344170" indent="-344170"/>
            <a:r>
              <a:rPr lang="bg-BG" sz="2400">
                <a:cs typeface="Arial"/>
              </a:rPr>
              <a:t>ЦВН</a:t>
            </a:r>
            <a:endParaRPr lang="bg-BG" sz="2400" dirty="0">
              <a:cs typeface="Arial"/>
            </a:endParaRPr>
          </a:p>
          <a:p>
            <a:pPr marL="344170" indent="-344170"/>
            <a:r>
              <a:rPr lang="bg-BG" sz="2400">
                <a:cs typeface="Arial"/>
              </a:rPr>
              <a:t>Часова диуреза.</a:t>
            </a:r>
            <a:endParaRPr lang="bg-BG" sz="2400" dirty="0">
              <a:cs typeface="Arial"/>
            </a:endParaRPr>
          </a:p>
          <a:p>
            <a:pPr marL="344170" indent="-344170"/>
            <a:r>
              <a:rPr lang="bg-BG" sz="2400">
                <a:cs typeface="Arial"/>
              </a:rPr>
              <a:t>Температурен контрол.</a:t>
            </a:r>
            <a:endParaRPr lang="bg-BG" sz="2400" dirty="0">
              <a:cs typeface="Arial"/>
            </a:endParaRPr>
          </a:p>
          <a:p>
            <a:pPr marL="344170" indent="-344170"/>
            <a:r>
              <a:rPr lang="bg-BG" sz="2400">
                <a:cs typeface="Arial"/>
              </a:rPr>
              <a:t>Ежедневно проследяване на кр.захар,ПКК,йонограма,биохимия,КГА.</a:t>
            </a:r>
            <a:endParaRPr lang="bg-BG" sz="2400" dirty="0">
              <a:cs typeface="Arial"/>
            </a:endParaRPr>
          </a:p>
          <a:p>
            <a:pPr marL="344170" indent="-344170"/>
            <a:endParaRPr lang="bg-BG" sz="2400" dirty="0">
              <a:cs typeface="Arial"/>
            </a:endParaRPr>
          </a:p>
          <a:p>
            <a:pPr marL="344170" indent="-344170"/>
            <a:endParaRPr lang="bg-BG" sz="180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864109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3DBBA26C-89C3-411F-9753-606A413F89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EAD2215-6311-4D1C-B6B5-F57CB6BFCB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7BA5DE79-30D1-4A10-8DB9-0A6E523A97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ABD0D63-D23F-4AE7-8270-4185EF9C1C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2168E9E-94E9-4BE3-B88C-C8A4681177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2107AC1-AA0D-4097-B03D-FD3C632AB8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C8D231A-EC46-4736-B00F-76D307082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8F3CF990-ACB8-443A-BB74-D36EC8A00B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00B98862-BEE1-44FB-A335-A1B9106B4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  <a:noFill/>
        </p:spPr>
      </p:pic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5F94F98-3A57-49AA-838E-91AAF600B6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678519" y="-1660968"/>
            <a:ext cx="5838229" cy="11188733"/>
          </a:xfrm>
          <a:custGeom>
            <a:avLst/>
            <a:gdLst>
              <a:gd name="connsiteX0" fmla="*/ 0 w 7821919"/>
              <a:gd name="connsiteY0" fmla="*/ 0 h 6858000"/>
              <a:gd name="connsiteX1" fmla="*/ 6983367 w 7821919"/>
              <a:gd name="connsiteY1" fmla="*/ 0 h 6858000"/>
              <a:gd name="connsiteX2" fmla="*/ 6982269 w 7821919"/>
              <a:gd name="connsiteY2" fmla="*/ 1331 h 6858000"/>
              <a:gd name="connsiteX3" fmla="*/ 6833782 w 7821919"/>
              <a:gd name="connsiteY3" fmla="*/ 487443 h 6858000"/>
              <a:gd name="connsiteX4" fmla="*/ 6851446 w 7821919"/>
              <a:gd name="connsiteY4" fmla="*/ 662666 h 6858000"/>
              <a:gd name="connsiteX5" fmla="*/ 6857532 w 7821919"/>
              <a:gd name="connsiteY5" fmla="*/ 686333 h 6858000"/>
              <a:gd name="connsiteX6" fmla="*/ 6806927 w 7821919"/>
              <a:gd name="connsiteY6" fmla="*/ 699345 h 6858000"/>
              <a:gd name="connsiteX7" fmla="*/ 5555365 w 7821919"/>
              <a:gd name="connsiteY7" fmla="*/ 2400515 h 6858000"/>
              <a:gd name="connsiteX8" fmla="*/ 7336617 w 7821919"/>
              <a:gd name="connsiteY8" fmla="*/ 4181767 h 6858000"/>
              <a:gd name="connsiteX9" fmla="*/ 7452815 w 7821919"/>
              <a:gd name="connsiteY9" fmla="*/ 4175900 h 6858000"/>
              <a:gd name="connsiteX10" fmla="*/ 7437456 w 7821919"/>
              <a:gd name="connsiteY10" fmla="*/ 4225378 h 6858000"/>
              <a:gd name="connsiteX11" fmla="*/ 7428275 w 7821919"/>
              <a:gd name="connsiteY11" fmla="*/ 4316448 h 6858000"/>
              <a:gd name="connsiteX12" fmla="*/ 7789089 w 7821919"/>
              <a:gd name="connsiteY12" fmla="*/ 4759152 h 6858000"/>
              <a:gd name="connsiteX13" fmla="*/ 7821919 w 7821919"/>
              <a:gd name="connsiteY13" fmla="*/ 4762461 h 6858000"/>
              <a:gd name="connsiteX14" fmla="*/ 7809638 w 7821919"/>
              <a:gd name="connsiteY14" fmla="*/ 4785088 h 6858000"/>
              <a:gd name="connsiteX15" fmla="*/ 7794661 w 7821919"/>
              <a:gd name="connsiteY15" fmla="*/ 4833335 h 6858000"/>
              <a:gd name="connsiteX16" fmla="*/ 7524776 w 7821919"/>
              <a:gd name="connsiteY16" fmla="*/ 4917113 h 6858000"/>
              <a:gd name="connsiteX17" fmla="*/ 6642110 w 7821919"/>
              <a:gd name="connsiteY17" fmla="*/ 6248746 h 6858000"/>
              <a:gd name="connsiteX18" fmla="*/ 6755682 w 7821919"/>
              <a:gd name="connsiteY18" fmla="*/ 6811285 h 6858000"/>
              <a:gd name="connsiteX19" fmla="*/ 6778185 w 7821919"/>
              <a:gd name="connsiteY19" fmla="*/ 6858000 h 6858000"/>
              <a:gd name="connsiteX20" fmla="*/ 0 w 7821919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821919" h="6858000">
                <a:moveTo>
                  <a:pt x="0" y="0"/>
                </a:moveTo>
                <a:lnTo>
                  <a:pt x="6983367" y="0"/>
                </a:lnTo>
                <a:lnTo>
                  <a:pt x="6982269" y="1331"/>
                </a:lnTo>
                <a:cubicBezTo>
                  <a:pt x="6888522" y="140095"/>
                  <a:pt x="6833782" y="307376"/>
                  <a:pt x="6833782" y="487443"/>
                </a:cubicBezTo>
                <a:cubicBezTo>
                  <a:pt x="6833782" y="547466"/>
                  <a:pt x="6839864" y="606067"/>
                  <a:pt x="6851446" y="662666"/>
                </a:cubicBezTo>
                <a:lnTo>
                  <a:pt x="6857532" y="686333"/>
                </a:lnTo>
                <a:lnTo>
                  <a:pt x="6806927" y="699345"/>
                </a:lnTo>
                <a:cubicBezTo>
                  <a:pt x="6081835" y="924872"/>
                  <a:pt x="5555365" y="1601212"/>
                  <a:pt x="5555365" y="2400515"/>
                </a:cubicBezTo>
                <a:cubicBezTo>
                  <a:pt x="5555365" y="3384273"/>
                  <a:pt x="6352859" y="4181767"/>
                  <a:pt x="7336617" y="4181767"/>
                </a:cubicBezTo>
                <a:lnTo>
                  <a:pt x="7452815" y="4175900"/>
                </a:lnTo>
                <a:lnTo>
                  <a:pt x="7437456" y="4225378"/>
                </a:lnTo>
                <a:cubicBezTo>
                  <a:pt x="7431436" y="4254794"/>
                  <a:pt x="7428275" y="4285252"/>
                  <a:pt x="7428275" y="4316448"/>
                </a:cubicBezTo>
                <a:cubicBezTo>
                  <a:pt x="7428275" y="4534821"/>
                  <a:pt x="7583172" y="4717015"/>
                  <a:pt x="7789089" y="4759152"/>
                </a:cubicBezTo>
                <a:lnTo>
                  <a:pt x="7821919" y="4762461"/>
                </a:lnTo>
                <a:lnTo>
                  <a:pt x="7809638" y="4785088"/>
                </a:lnTo>
                <a:lnTo>
                  <a:pt x="7794661" y="4833335"/>
                </a:lnTo>
                <a:lnTo>
                  <a:pt x="7524776" y="4917113"/>
                </a:lnTo>
                <a:cubicBezTo>
                  <a:pt x="7006070" y="5136507"/>
                  <a:pt x="6642110" y="5650122"/>
                  <a:pt x="6642110" y="6248746"/>
                </a:cubicBezTo>
                <a:cubicBezTo>
                  <a:pt x="6642110" y="6448287"/>
                  <a:pt x="6682550" y="6638383"/>
                  <a:pt x="6755682" y="6811285"/>
                </a:cubicBezTo>
                <a:lnTo>
                  <a:pt x="6778185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25000">
                <a:schemeClr val="accent1">
                  <a:alpha val="0"/>
                </a:schemeClr>
              </a:gs>
              <a:gs pos="100000">
                <a:schemeClr val="accent1">
                  <a:alpha val="75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7185CF21-0594-48C0-9F3E-254D6BCE9D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89" y="-5487"/>
            <a:ext cx="12189867" cy="6858000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A0B5529D-5CAA-4BF2-B5C9-34705E7661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59909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FBD68200-BC03-4015-860B-CD5C30CD7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9910" y="0"/>
            <a:ext cx="7869544" cy="6858000"/>
          </a:xfrm>
          <a:custGeom>
            <a:avLst/>
            <a:gdLst>
              <a:gd name="connsiteX0" fmla="*/ 0 w 7821919"/>
              <a:gd name="connsiteY0" fmla="*/ 0 h 6858000"/>
              <a:gd name="connsiteX1" fmla="*/ 6983367 w 7821919"/>
              <a:gd name="connsiteY1" fmla="*/ 0 h 6858000"/>
              <a:gd name="connsiteX2" fmla="*/ 6982269 w 7821919"/>
              <a:gd name="connsiteY2" fmla="*/ 1331 h 6858000"/>
              <a:gd name="connsiteX3" fmla="*/ 6833782 w 7821919"/>
              <a:gd name="connsiteY3" fmla="*/ 487443 h 6858000"/>
              <a:gd name="connsiteX4" fmla="*/ 6851446 w 7821919"/>
              <a:gd name="connsiteY4" fmla="*/ 662666 h 6858000"/>
              <a:gd name="connsiteX5" fmla="*/ 6857532 w 7821919"/>
              <a:gd name="connsiteY5" fmla="*/ 686333 h 6858000"/>
              <a:gd name="connsiteX6" fmla="*/ 6806927 w 7821919"/>
              <a:gd name="connsiteY6" fmla="*/ 699345 h 6858000"/>
              <a:gd name="connsiteX7" fmla="*/ 5555365 w 7821919"/>
              <a:gd name="connsiteY7" fmla="*/ 2400515 h 6858000"/>
              <a:gd name="connsiteX8" fmla="*/ 7336617 w 7821919"/>
              <a:gd name="connsiteY8" fmla="*/ 4181767 h 6858000"/>
              <a:gd name="connsiteX9" fmla="*/ 7452815 w 7821919"/>
              <a:gd name="connsiteY9" fmla="*/ 4175900 h 6858000"/>
              <a:gd name="connsiteX10" fmla="*/ 7437456 w 7821919"/>
              <a:gd name="connsiteY10" fmla="*/ 4225378 h 6858000"/>
              <a:gd name="connsiteX11" fmla="*/ 7428275 w 7821919"/>
              <a:gd name="connsiteY11" fmla="*/ 4316448 h 6858000"/>
              <a:gd name="connsiteX12" fmla="*/ 7789089 w 7821919"/>
              <a:gd name="connsiteY12" fmla="*/ 4759152 h 6858000"/>
              <a:gd name="connsiteX13" fmla="*/ 7821919 w 7821919"/>
              <a:gd name="connsiteY13" fmla="*/ 4762461 h 6858000"/>
              <a:gd name="connsiteX14" fmla="*/ 7809638 w 7821919"/>
              <a:gd name="connsiteY14" fmla="*/ 4785088 h 6858000"/>
              <a:gd name="connsiteX15" fmla="*/ 7794661 w 7821919"/>
              <a:gd name="connsiteY15" fmla="*/ 4833335 h 6858000"/>
              <a:gd name="connsiteX16" fmla="*/ 7524776 w 7821919"/>
              <a:gd name="connsiteY16" fmla="*/ 4917113 h 6858000"/>
              <a:gd name="connsiteX17" fmla="*/ 6642110 w 7821919"/>
              <a:gd name="connsiteY17" fmla="*/ 6248746 h 6858000"/>
              <a:gd name="connsiteX18" fmla="*/ 6755682 w 7821919"/>
              <a:gd name="connsiteY18" fmla="*/ 6811285 h 6858000"/>
              <a:gd name="connsiteX19" fmla="*/ 6778185 w 7821919"/>
              <a:gd name="connsiteY19" fmla="*/ 6858000 h 6858000"/>
              <a:gd name="connsiteX20" fmla="*/ 0 w 7821919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821919" h="6858000">
                <a:moveTo>
                  <a:pt x="0" y="0"/>
                </a:moveTo>
                <a:lnTo>
                  <a:pt x="6983367" y="0"/>
                </a:lnTo>
                <a:lnTo>
                  <a:pt x="6982269" y="1331"/>
                </a:lnTo>
                <a:cubicBezTo>
                  <a:pt x="6888522" y="140095"/>
                  <a:pt x="6833782" y="307376"/>
                  <a:pt x="6833782" y="487443"/>
                </a:cubicBezTo>
                <a:cubicBezTo>
                  <a:pt x="6833782" y="547466"/>
                  <a:pt x="6839864" y="606067"/>
                  <a:pt x="6851446" y="662666"/>
                </a:cubicBezTo>
                <a:lnTo>
                  <a:pt x="6857532" y="686333"/>
                </a:lnTo>
                <a:lnTo>
                  <a:pt x="6806927" y="699345"/>
                </a:lnTo>
                <a:cubicBezTo>
                  <a:pt x="6081835" y="924872"/>
                  <a:pt x="5555365" y="1601212"/>
                  <a:pt x="5555365" y="2400515"/>
                </a:cubicBezTo>
                <a:cubicBezTo>
                  <a:pt x="5555365" y="3384273"/>
                  <a:pt x="6352859" y="4181767"/>
                  <a:pt x="7336617" y="4181767"/>
                </a:cubicBezTo>
                <a:lnTo>
                  <a:pt x="7452815" y="4175900"/>
                </a:lnTo>
                <a:lnTo>
                  <a:pt x="7437456" y="4225378"/>
                </a:lnTo>
                <a:cubicBezTo>
                  <a:pt x="7431436" y="4254794"/>
                  <a:pt x="7428275" y="4285252"/>
                  <a:pt x="7428275" y="4316448"/>
                </a:cubicBezTo>
                <a:cubicBezTo>
                  <a:pt x="7428275" y="4534821"/>
                  <a:pt x="7583172" y="4717015"/>
                  <a:pt x="7789089" y="4759152"/>
                </a:cubicBezTo>
                <a:lnTo>
                  <a:pt x="7821919" y="4762461"/>
                </a:lnTo>
                <a:lnTo>
                  <a:pt x="7809638" y="4785088"/>
                </a:lnTo>
                <a:lnTo>
                  <a:pt x="7794661" y="4833335"/>
                </a:lnTo>
                <a:lnTo>
                  <a:pt x="7524776" y="4917113"/>
                </a:lnTo>
                <a:cubicBezTo>
                  <a:pt x="7006070" y="5136507"/>
                  <a:pt x="6642110" y="5650122"/>
                  <a:pt x="6642110" y="6248746"/>
                </a:cubicBezTo>
                <a:cubicBezTo>
                  <a:pt x="6642110" y="6448287"/>
                  <a:pt x="6682550" y="6638383"/>
                  <a:pt x="6755682" y="6811285"/>
                </a:cubicBezTo>
                <a:lnTo>
                  <a:pt x="6778185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25996">
                <a:srgbClr val="1F2D29">
                  <a:alpha val="4000"/>
                </a:srgbClr>
              </a:gs>
              <a:gs pos="20000">
                <a:schemeClr val="bg2">
                  <a:alpha val="0"/>
                </a:schemeClr>
              </a:gs>
              <a:gs pos="100000">
                <a:schemeClr val="bg2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332A6F87-AC28-4AA8-B8A6-AEBC67BD0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47567" y="2282700"/>
            <a:ext cx="967148" cy="967148"/>
          </a:xfrm>
          <a:prstGeom prst="ellipse">
            <a:avLst/>
          </a:prstGeom>
          <a:gradFill>
            <a:gsLst>
              <a:gs pos="0">
                <a:schemeClr val="bg2">
                  <a:alpha val="0"/>
                </a:schemeClr>
              </a:gs>
              <a:gs pos="100000">
                <a:schemeClr val="accent1">
                  <a:alpha val="21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5D65976D-9FB9-4B66-B78F-1E79B340CC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36300" y="1381137"/>
            <a:ext cx="8795516" cy="3448973"/>
          </a:xfrm>
        </p:spPr>
        <p:txBody>
          <a:bodyPr vert="horz" lIns="91440" tIns="0" rIns="91440" bIns="45720" rtlCol="0" anchor="b">
            <a:normAutofit/>
          </a:bodyPr>
          <a:lstStyle/>
          <a:p>
            <a:pPr algn="l">
              <a:lnSpc>
                <a:spcPct val="110000"/>
              </a:lnSpc>
            </a:pPr>
            <a:r>
              <a:rPr lang="en-US" sz="2400"/>
              <a:t>На осмия ден от хоспитализацията на пациентката, при гинекологичния преглед, се установиха признаци за прогредиентен аборт. Плодът бе изроден и приведен в неонатологично отделение с признаци на живот (дихателни движения и пулсации).</a:t>
            </a:r>
          </a:p>
          <a:p>
            <a:pPr algn="l">
              <a:lnSpc>
                <a:spcPct val="110000"/>
              </a:lnSpc>
            </a:pPr>
            <a:r>
              <a:rPr lang="en-US" sz="2400"/>
              <a:t>Проведен бе разговор с близките на починалата, и писмено се регистрира тяхното съгласие за органно дарителство.</a:t>
            </a:r>
          </a:p>
        </p:txBody>
      </p:sp>
    </p:spTree>
    <p:extLst>
      <p:ext uri="{BB962C8B-B14F-4D97-AF65-F5344CB8AC3E}">
        <p14:creationId xmlns:p14="http://schemas.microsoft.com/office/powerpoint/2010/main" val="7908355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F3CF990-ACB8-443A-BB74-D36EC8A00B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01900C-265D-4146-A578-477541E3DF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0B98862-BEE1-44FB-A335-A1B9106B4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  <a:noFill/>
        </p:spPr>
      </p:pic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65F94F98-3A57-49AA-838E-91AAF600B6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678519" y="-1660968"/>
            <a:ext cx="5838229" cy="11188733"/>
          </a:xfrm>
          <a:custGeom>
            <a:avLst/>
            <a:gdLst>
              <a:gd name="connsiteX0" fmla="*/ 0 w 7821919"/>
              <a:gd name="connsiteY0" fmla="*/ 0 h 6858000"/>
              <a:gd name="connsiteX1" fmla="*/ 6983367 w 7821919"/>
              <a:gd name="connsiteY1" fmla="*/ 0 h 6858000"/>
              <a:gd name="connsiteX2" fmla="*/ 6982269 w 7821919"/>
              <a:gd name="connsiteY2" fmla="*/ 1331 h 6858000"/>
              <a:gd name="connsiteX3" fmla="*/ 6833782 w 7821919"/>
              <a:gd name="connsiteY3" fmla="*/ 487443 h 6858000"/>
              <a:gd name="connsiteX4" fmla="*/ 6851446 w 7821919"/>
              <a:gd name="connsiteY4" fmla="*/ 662666 h 6858000"/>
              <a:gd name="connsiteX5" fmla="*/ 6857532 w 7821919"/>
              <a:gd name="connsiteY5" fmla="*/ 686333 h 6858000"/>
              <a:gd name="connsiteX6" fmla="*/ 6806927 w 7821919"/>
              <a:gd name="connsiteY6" fmla="*/ 699345 h 6858000"/>
              <a:gd name="connsiteX7" fmla="*/ 5555365 w 7821919"/>
              <a:gd name="connsiteY7" fmla="*/ 2400515 h 6858000"/>
              <a:gd name="connsiteX8" fmla="*/ 7336617 w 7821919"/>
              <a:gd name="connsiteY8" fmla="*/ 4181767 h 6858000"/>
              <a:gd name="connsiteX9" fmla="*/ 7452815 w 7821919"/>
              <a:gd name="connsiteY9" fmla="*/ 4175900 h 6858000"/>
              <a:gd name="connsiteX10" fmla="*/ 7437456 w 7821919"/>
              <a:gd name="connsiteY10" fmla="*/ 4225378 h 6858000"/>
              <a:gd name="connsiteX11" fmla="*/ 7428275 w 7821919"/>
              <a:gd name="connsiteY11" fmla="*/ 4316448 h 6858000"/>
              <a:gd name="connsiteX12" fmla="*/ 7789089 w 7821919"/>
              <a:gd name="connsiteY12" fmla="*/ 4759152 h 6858000"/>
              <a:gd name="connsiteX13" fmla="*/ 7821919 w 7821919"/>
              <a:gd name="connsiteY13" fmla="*/ 4762461 h 6858000"/>
              <a:gd name="connsiteX14" fmla="*/ 7809638 w 7821919"/>
              <a:gd name="connsiteY14" fmla="*/ 4785088 h 6858000"/>
              <a:gd name="connsiteX15" fmla="*/ 7794661 w 7821919"/>
              <a:gd name="connsiteY15" fmla="*/ 4833335 h 6858000"/>
              <a:gd name="connsiteX16" fmla="*/ 7524776 w 7821919"/>
              <a:gd name="connsiteY16" fmla="*/ 4917113 h 6858000"/>
              <a:gd name="connsiteX17" fmla="*/ 6642110 w 7821919"/>
              <a:gd name="connsiteY17" fmla="*/ 6248746 h 6858000"/>
              <a:gd name="connsiteX18" fmla="*/ 6755682 w 7821919"/>
              <a:gd name="connsiteY18" fmla="*/ 6811285 h 6858000"/>
              <a:gd name="connsiteX19" fmla="*/ 6778185 w 7821919"/>
              <a:gd name="connsiteY19" fmla="*/ 6858000 h 6858000"/>
              <a:gd name="connsiteX20" fmla="*/ 0 w 7821919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821919" h="6858000">
                <a:moveTo>
                  <a:pt x="0" y="0"/>
                </a:moveTo>
                <a:lnTo>
                  <a:pt x="6983367" y="0"/>
                </a:lnTo>
                <a:lnTo>
                  <a:pt x="6982269" y="1331"/>
                </a:lnTo>
                <a:cubicBezTo>
                  <a:pt x="6888522" y="140095"/>
                  <a:pt x="6833782" y="307376"/>
                  <a:pt x="6833782" y="487443"/>
                </a:cubicBezTo>
                <a:cubicBezTo>
                  <a:pt x="6833782" y="547466"/>
                  <a:pt x="6839864" y="606067"/>
                  <a:pt x="6851446" y="662666"/>
                </a:cubicBezTo>
                <a:lnTo>
                  <a:pt x="6857532" y="686333"/>
                </a:lnTo>
                <a:lnTo>
                  <a:pt x="6806927" y="699345"/>
                </a:lnTo>
                <a:cubicBezTo>
                  <a:pt x="6081835" y="924872"/>
                  <a:pt x="5555365" y="1601212"/>
                  <a:pt x="5555365" y="2400515"/>
                </a:cubicBezTo>
                <a:cubicBezTo>
                  <a:pt x="5555365" y="3384273"/>
                  <a:pt x="6352859" y="4181767"/>
                  <a:pt x="7336617" y="4181767"/>
                </a:cubicBezTo>
                <a:lnTo>
                  <a:pt x="7452815" y="4175900"/>
                </a:lnTo>
                <a:lnTo>
                  <a:pt x="7437456" y="4225378"/>
                </a:lnTo>
                <a:cubicBezTo>
                  <a:pt x="7431436" y="4254794"/>
                  <a:pt x="7428275" y="4285252"/>
                  <a:pt x="7428275" y="4316448"/>
                </a:cubicBezTo>
                <a:cubicBezTo>
                  <a:pt x="7428275" y="4534821"/>
                  <a:pt x="7583172" y="4717015"/>
                  <a:pt x="7789089" y="4759152"/>
                </a:cubicBezTo>
                <a:lnTo>
                  <a:pt x="7821919" y="4762461"/>
                </a:lnTo>
                <a:lnTo>
                  <a:pt x="7809638" y="4785088"/>
                </a:lnTo>
                <a:lnTo>
                  <a:pt x="7794661" y="4833335"/>
                </a:lnTo>
                <a:lnTo>
                  <a:pt x="7524776" y="4917113"/>
                </a:lnTo>
                <a:cubicBezTo>
                  <a:pt x="7006070" y="5136507"/>
                  <a:pt x="6642110" y="5650122"/>
                  <a:pt x="6642110" y="6248746"/>
                </a:cubicBezTo>
                <a:cubicBezTo>
                  <a:pt x="6642110" y="6448287"/>
                  <a:pt x="6682550" y="6638383"/>
                  <a:pt x="6755682" y="6811285"/>
                </a:cubicBezTo>
                <a:lnTo>
                  <a:pt x="6778185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25000">
                <a:schemeClr val="accent1">
                  <a:alpha val="0"/>
                </a:schemeClr>
              </a:gs>
              <a:gs pos="100000">
                <a:schemeClr val="accent1">
                  <a:alpha val="75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7185CF21-0594-48C0-9F3E-254D6BCE9D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" y="0"/>
            <a:ext cx="12189867" cy="685800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41F8C064-2DC5-4758-B49C-76BFF64052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solidFill>
            <a:schemeClr val="tx2">
              <a:lumMod val="1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FBD68200-BC03-4015-860B-CD5C30CD7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3542" y="0"/>
            <a:ext cx="7875912" cy="6858000"/>
          </a:xfrm>
          <a:custGeom>
            <a:avLst/>
            <a:gdLst>
              <a:gd name="connsiteX0" fmla="*/ 0 w 7821919"/>
              <a:gd name="connsiteY0" fmla="*/ 0 h 6858000"/>
              <a:gd name="connsiteX1" fmla="*/ 6983367 w 7821919"/>
              <a:gd name="connsiteY1" fmla="*/ 0 h 6858000"/>
              <a:gd name="connsiteX2" fmla="*/ 6982269 w 7821919"/>
              <a:gd name="connsiteY2" fmla="*/ 1331 h 6858000"/>
              <a:gd name="connsiteX3" fmla="*/ 6833782 w 7821919"/>
              <a:gd name="connsiteY3" fmla="*/ 487443 h 6858000"/>
              <a:gd name="connsiteX4" fmla="*/ 6851446 w 7821919"/>
              <a:gd name="connsiteY4" fmla="*/ 662666 h 6858000"/>
              <a:gd name="connsiteX5" fmla="*/ 6857532 w 7821919"/>
              <a:gd name="connsiteY5" fmla="*/ 686333 h 6858000"/>
              <a:gd name="connsiteX6" fmla="*/ 6806927 w 7821919"/>
              <a:gd name="connsiteY6" fmla="*/ 699345 h 6858000"/>
              <a:gd name="connsiteX7" fmla="*/ 5555365 w 7821919"/>
              <a:gd name="connsiteY7" fmla="*/ 2400515 h 6858000"/>
              <a:gd name="connsiteX8" fmla="*/ 7336617 w 7821919"/>
              <a:gd name="connsiteY8" fmla="*/ 4181767 h 6858000"/>
              <a:gd name="connsiteX9" fmla="*/ 7452815 w 7821919"/>
              <a:gd name="connsiteY9" fmla="*/ 4175900 h 6858000"/>
              <a:gd name="connsiteX10" fmla="*/ 7437456 w 7821919"/>
              <a:gd name="connsiteY10" fmla="*/ 4225378 h 6858000"/>
              <a:gd name="connsiteX11" fmla="*/ 7428275 w 7821919"/>
              <a:gd name="connsiteY11" fmla="*/ 4316448 h 6858000"/>
              <a:gd name="connsiteX12" fmla="*/ 7789089 w 7821919"/>
              <a:gd name="connsiteY12" fmla="*/ 4759152 h 6858000"/>
              <a:gd name="connsiteX13" fmla="*/ 7821919 w 7821919"/>
              <a:gd name="connsiteY13" fmla="*/ 4762461 h 6858000"/>
              <a:gd name="connsiteX14" fmla="*/ 7809638 w 7821919"/>
              <a:gd name="connsiteY14" fmla="*/ 4785088 h 6858000"/>
              <a:gd name="connsiteX15" fmla="*/ 7794661 w 7821919"/>
              <a:gd name="connsiteY15" fmla="*/ 4833335 h 6858000"/>
              <a:gd name="connsiteX16" fmla="*/ 7524776 w 7821919"/>
              <a:gd name="connsiteY16" fmla="*/ 4917113 h 6858000"/>
              <a:gd name="connsiteX17" fmla="*/ 6642110 w 7821919"/>
              <a:gd name="connsiteY17" fmla="*/ 6248746 h 6858000"/>
              <a:gd name="connsiteX18" fmla="*/ 6755682 w 7821919"/>
              <a:gd name="connsiteY18" fmla="*/ 6811285 h 6858000"/>
              <a:gd name="connsiteX19" fmla="*/ 6778185 w 7821919"/>
              <a:gd name="connsiteY19" fmla="*/ 6858000 h 6858000"/>
              <a:gd name="connsiteX20" fmla="*/ 0 w 7821919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821919" h="6858000">
                <a:moveTo>
                  <a:pt x="0" y="0"/>
                </a:moveTo>
                <a:lnTo>
                  <a:pt x="6983367" y="0"/>
                </a:lnTo>
                <a:lnTo>
                  <a:pt x="6982269" y="1331"/>
                </a:lnTo>
                <a:cubicBezTo>
                  <a:pt x="6888522" y="140095"/>
                  <a:pt x="6833782" y="307376"/>
                  <a:pt x="6833782" y="487443"/>
                </a:cubicBezTo>
                <a:cubicBezTo>
                  <a:pt x="6833782" y="547466"/>
                  <a:pt x="6839864" y="606067"/>
                  <a:pt x="6851446" y="662666"/>
                </a:cubicBezTo>
                <a:lnTo>
                  <a:pt x="6857532" y="686333"/>
                </a:lnTo>
                <a:lnTo>
                  <a:pt x="6806927" y="699345"/>
                </a:lnTo>
                <a:cubicBezTo>
                  <a:pt x="6081835" y="924872"/>
                  <a:pt x="5555365" y="1601212"/>
                  <a:pt x="5555365" y="2400515"/>
                </a:cubicBezTo>
                <a:cubicBezTo>
                  <a:pt x="5555365" y="3384273"/>
                  <a:pt x="6352859" y="4181767"/>
                  <a:pt x="7336617" y="4181767"/>
                </a:cubicBezTo>
                <a:lnTo>
                  <a:pt x="7452815" y="4175900"/>
                </a:lnTo>
                <a:lnTo>
                  <a:pt x="7437456" y="4225378"/>
                </a:lnTo>
                <a:cubicBezTo>
                  <a:pt x="7431436" y="4254794"/>
                  <a:pt x="7428275" y="4285252"/>
                  <a:pt x="7428275" y="4316448"/>
                </a:cubicBezTo>
                <a:cubicBezTo>
                  <a:pt x="7428275" y="4534821"/>
                  <a:pt x="7583172" y="4717015"/>
                  <a:pt x="7789089" y="4759152"/>
                </a:cubicBezTo>
                <a:lnTo>
                  <a:pt x="7821919" y="4762461"/>
                </a:lnTo>
                <a:lnTo>
                  <a:pt x="7809638" y="4785088"/>
                </a:lnTo>
                <a:lnTo>
                  <a:pt x="7794661" y="4833335"/>
                </a:lnTo>
                <a:lnTo>
                  <a:pt x="7524776" y="4917113"/>
                </a:lnTo>
                <a:cubicBezTo>
                  <a:pt x="7006070" y="5136507"/>
                  <a:pt x="6642110" y="5650122"/>
                  <a:pt x="6642110" y="6248746"/>
                </a:cubicBezTo>
                <a:cubicBezTo>
                  <a:pt x="6642110" y="6448287"/>
                  <a:pt x="6682550" y="6638383"/>
                  <a:pt x="6755682" y="6811285"/>
                </a:cubicBezTo>
                <a:lnTo>
                  <a:pt x="6778185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15000">
                <a:schemeClr val="bg2">
                  <a:alpha val="0"/>
                </a:schemeClr>
              </a:gs>
              <a:gs pos="100000">
                <a:schemeClr val="bg2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0B5529D-5CAA-4BF2-B5C9-34705E7661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59909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332A6F87-AC28-4AA8-B8A6-AEBC67BD0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47567" y="421698"/>
            <a:ext cx="967148" cy="967148"/>
          </a:xfrm>
          <a:prstGeom prst="ellipse">
            <a:avLst/>
          </a:prstGeom>
          <a:gradFill>
            <a:gsLst>
              <a:gs pos="0">
                <a:schemeClr val="bg2">
                  <a:alpha val="0"/>
                </a:schemeClr>
              </a:gs>
              <a:gs pos="100000">
                <a:schemeClr val="accent1">
                  <a:alpha val="21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565E5153-D8E9-437D-B04E-A36FBB5B3A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46752" y="1922720"/>
            <a:ext cx="6572814" cy="3034544"/>
          </a:xfrm>
        </p:spPr>
        <p:txBody>
          <a:bodyPr vert="horz" lIns="91440" tIns="0" rIns="91440" bIns="45720" rtlCol="0" anchor="t">
            <a:normAutofit/>
          </a:bodyPr>
          <a:lstStyle/>
          <a:p>
            <a:pPr marL="344170" indent="-344170"/>
            <a:r>
              <a:rPr lang="en-US" sz="2400" dirty="0" err="1"/>
              <a:t>Започна</a:t>
            </a:r>
            <a:r>
              <a:rPr lang="en-US" sz="2400" dirty="0"/>
              <a:t> </a:t>
            </a:r>
            <a:r>
              <a:rPr lang="en-US" sz="2400" dirty="0" err="1"/>
              <a:t>кондициониране</a:t>
            </a:r>
            <a:r>
              <a:rPr lang="en-US" sz="2400" dirty="0"/>
              <a:t> </a:t>
            </a:r>
            <a:r>
              <a:rPr lang="en-US" sz="2400" dirty="0" err="1"/>
              <a:t>на</a:t>
            </a:r>
            <a:r>
              <a:rPr lang="en-US" sz="2400" dirty="0"/>
              <a:t> </a:t>
            </a:r>
            <a:r>
              <a:rPr lang="en-US" sz="2400" dirty="0" err="1"/>
              <a:t>органен</a:t>
            </a:r>
            <a:r>
              <a:rPr lang="en-US" sz="2400" dirty="0"/>
              <a:t> </a:t>
            </a:r>
            <a:r>
              <a:rPr lang="en-US" sz="2400" dirty="0" err="1"/>
              <a:t>донор</a:t>
            </a:r>
            <a:r>
              <a:rPr lang="en-US" sz="2400" dirty="0"/>
              <a:t> </a:t>
            </a:r>
            <a:r>
              <a:rPr lang="en-US" sz="2400" dirty="0" err="1"/>
              <a:t>след</a:t>
            </a:r>
            <a:r>
              <a:rPr lang="en-US" sz="2400" dirty="0"/>
              <a:t> </a:t>
            </a:r>
            <a:r>
              <a:rPr lang="en-US" sz="2400" dirty="0" err="1"/>
              <a:t>преценка</a:t>
            </a:r>
            <a:r>
              <a:rPr lang="en-US" sz="2400" dirty="0"/>
              <a:t> </a:t>
            </a:r>
            <a:r>
              <a:rPr lang="en-US" sz="2400" dirty="0" err="1"/>
              <a:t>на</a:t>
            </a:r>
            <a:r>
              <a:rPr lang="en-US" sz="2400" dirty="0"/>
              <a:t> </a:t>
            </a:r>
            <a:r>
              <a:rPr lang="en-US" sz="2400" dirty="0" err="1"/>
              <a:t>функционалността</a:t>
            </a:r>
            <a:r>
              <a:rPr lang="en-US" sz="2400" dirty="0"/>
              <a:t> </a:t>
            </a:r>
            <a:r>
              <a:rPr lang="en-US" sz="2400" dirty="0" err="1"/>
              <a:t>на</a:t>
            </a:r>
            <a:r>
              <a:rPr lang="en-US" sz="2400" dirty="0"/>
              <a:t> </a:t>
            </a:r>
            <a:r>
              <a:rPr lang="en-US" sz="2400" dirty="0" err="1"/>
              <a:t>органите</a:t>
            </a:r>
            <a:r>
              <a:rPr lang="en-US" sz="2400" dirty="0"/>
              <a:t>.</a:t>
            </a:r>
            <a:endParaRPr lang="bg-BG" sz="2400">
              <a:cs typeface="Arial"/>
            </a:endParaRPr>
          </a:p>
          <a:p>
            <a:pPr marL="344170" indent="-344170"/>
            <a:r>
              <a:rPr lang="en-US" sz="2400" dirty="0" err="1"/>
              <a:t>След</a:t>
            </a:r>
            <a:r>
              <a:rPr lang="en-US" sz="2400" dirty="0"/>
              <a:t> 12 </a:t>
            </a:r>
            <a:r>
              <a:rPr lang="en-US" sz="2400" dirty="0" err="1"/>
              <a:t>часа</a:t>
            </a:r>
            <a:r>
              <a:rPr lang="en-US" sz="2400" dirty="0"/>
              <a:t> </a:t>
            </a:r>
            <a:r>
              <a:rPr lang="en-US" sz="2400" dirty="0" err="1"/>
              <a:t>бяха</a:t>
            </a:r>
            <a:r>
              <a:rPr lang="en-US" sz="2400" dirty="0"/>
              <a:t> </a:t>
            </a:r>
            <a:r>
              <a:rPr lang="en-US" sz="2400" dirty="0" err="1"/>
              <a:t>ескплантирани</a:t>
            </a:r>
            <a:r>
              <a:rPr lang="en-US" sz="2400" dirty="0"/>
              <a:t> </a:t>
            </a:r>
            <a:r>
              <a:rPr lang="en-US" sz="2400" dirty="0" err="1"/>
              <a:t>сърце</a:t>
            </a:r>
            <a:r>
              <a:rPr lang="en-US" sz="2400" dirty="0"/>
              <a:t>, </a:t>
            </a:r>
            <a:r>
              <a:rPr lang="en-US" sz="2400" dirty="0" err="1"/>
              <a:t>черен</a:t>
            </a:r>
            <a:r>
              <a:rPr lang="en-US" sz="2400" dirty="0"/>
              <a:t> </a:t>
            </a:r>
            <a:r>
              <a:rPr lang="en-US" sz="2400" dirty="0" err="1"/>
              <a:t>дроб</a:t>
            </a:r>
            <a:r>
              <a:rPr lang="en-US" sz="2400" dirty="0"/>
              <a:t> и </a:t>
            </a:r>
            <a:r>
              <a:rPr lang="en-US" sz="2400" dirty="0" err="1"/>
              <a:t>бъбреци</a:t>
            </a:r>
            <a:r>
              <a:rPr lang="en-US" sz="2400" dirty="0"/>
              <a:t>.</a:t>
            </a:r>
            <a:endParaRPr lang="en-US" sz="2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29337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F3CF990-ACB8-443A-BB74-D36EC8A00B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601900C-265D-4146-A578-477541E3DF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0B98862-BEE1-44FB-A335-A1B9106B4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  <a:noFill/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5F94F98-3A57-49AA-838E-91AAF600B6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678519" y="-1660968"/>
            <a:ext cx="5838229" cy="11188733"/>
          </a:xfrm>
          <a:custGeom>
            <a:avLst/>
            <a:gdLst>
              <a:gd name="connsiteX0" fmla="*/ 0 w 7821919"/>
              <a:gd name="connsiteY0" fmla="*/ 0 h 6858000"/>
              <a:gd name="connsiteX1" fmla="*/ 6983367 w 7821919"/>
              <a:gd name="connsiteY1" fmla="*/ 0 h 6858000"/>
              <a:gd name="connsiteX2" fmla="*/ 6982269 w 7821919"/>
              <a:gd name="connsiteY2" fmla="*/ 1331 h 6858000"/>
              <a:gd name="connsiteX3" fmla="*/ 6833782 w 7821919"/>
              <a:gd name="connsiteY3" fmla="*/ 487443 h 6858000"/>
              <a:gd name="connsiteX4" fmla="*/ 6851446 w 7821919"/>
              <a:gd name="connsiteY4" fmla="*/ 662666 h 6858000"/>
              <a:gd name="connsiteX5" fmla="*/ 6857532 w 7821919"/>
              <a:gd name="connsiteY5" fmla="*/ 686333 h 6858000"/>
              <a:gd name="connsiteX6" fmla="*/ 6806927 w 7821919"/>
              <a:gd name="connsiteY6" fmla="*/ 699345 h 6858000"/>
              <a:gd name="connsiteX7" fmla="*/ 5555365 w 7821919"/>
              <a:gd name="connsiteY7" fmla="*/ 2400515 h 6858000"/>
              <a:gd name="connsiteX8" fmla="*/ 7336617 w 7821919"/>
              <a:gd name="connsiteY8" fmla="*/ 4181767 h 6858000"/>
              <a:gd name="connsiteX9" fmla="*/ 7452815 w 7821919"/>
              <a:gd name="connsiteY9" fmla="*/ 4175900 h 6858000"/>
              <a:gd name="connsiteX10" fmla="*/ 7437456 w 7821919"/>
              <a:gd name="connsiteY10" fmla="*/ 4225378 h 6858000"/>
              <a:gd name="connsiteX11" fmla="*/ 7428275 w 7821919"/>
              <a:gd name="connsiteY11" fmla="*/ 4316448 h 6858000"/>
              <a:gd name="connsiteX12" fmla="*/ 7789089 w 7821919"/>
              <a:gd name="connsiteY12" fmla="*/ 4759152 h 6858000"/>
              <a:gd name="connsiteX13" fmla="*/ 7821919 w 7821919"/>
              <a:gd name="connsiteY13" fmla="*/ 4762461 h 6858000"/>
              <a:gd name="connsiteX14" fmla="*/ 7809638 w 7821919"/>
              <a:gd name="connsiteY14" fmla="*/ 4785088 h 6858000"/>
              <a:gd name="connsiteX15" fmla="*/ 7794661 w 7821919"/>
              <a:gd name="connsiteY15" fmla="*/ 4833335 h 6858000"/>
              <a:gd name="connsiteX16" fmla="*/ 7524776 w 7821919"/>
              <a:gd name="connsiteY16" fmla="*/ 4917113 h 6858000"/>
              <a:gd name="connsiteX17" fmla="*/ 6642110 w 7821919"/>
              <a:gd name="connsiteY17" fmla="*/ 6248746 h 6858000"/>
              <a:gd name="connsiteX18" fmla="*/ 6755682 w 7821919"/>
              <a:gd name="connsiteY18" fmla="*/ 6811285 h 6858000"/>
              <a:gd name="connsiteX19" fmla="*/ 6778185 w 7821919"/>
              <a:gd name="connsiteY19" fmla="*/ 6858000 h 6858000"/>
              <a:gd name="connsiteX20" fmla="*/ 0 w 7821919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821919" h="6858000">
                <a:moveTo>
                  <a:pt x="0" y="0"/>
                </a:moveTo>
                <a:lnTo>
                  <a:pt x="6983367" y="0"/>
                </a:lnTo>
                <a:lnTo>
                  <a:pt x="6982269" y="1331"/>
                </a:lnTo>
                <a:cubicBezTo>
                  <a:pt x="6888522" y="140095"/>
                  <a:pt x="6833782" y="307376"/>
                  <a:pt x="6833782" y="487443"/>
                </a:cubicBezTo>
                <a:cubicBezTo>
                  <a:pt x="6833782" y="547466"/>
                  <a:pt x="6839864" y="606067"/>
                  <a:pt x="6851446" y="662666"/>
                </a:cubicBezTo>
                <a:lnTo>
                  <a:pt x="6857532" y="686333"/>
                </a:lnTo>
                <a:lnTo>
                  <a:pt x="6806927" y="699345"/>
                </a:lnTo>
                <a:cubicBezTo>
                  <a:pt x="6081835" y="924872"/>
                  <a:pt x="5555365" y="1601212"/>
                  <a:pt x="5555365" y="2400515"/>
                </a:cubicBezTo>
                <a:cubicBezTo>
                  <a:pt x="5555365" y="3384273"/>
                  <a:pt x="6352859" y="4181767"/>
                  <a:pt x="7336617" y="4181767"/>
                </a:cubicBezTo>
                <a:lnTo>
                  <a:pt x="7452815" y="4175900"/>
                </a:lnTo>
                <a:lnTo>
                  <a:pt x="7437456" y="4225378"/>
                </a:lnTo>
                <a:cubicBezTo>
                  <a:pt x="7431436" y="4254794"/>
                  <a:pt x="7428275" y="4285252"/>
                  <a:pt x="7428275" y="4316448"/>
                </a:cubicBezTo>
                <a:cubicBezTo>
                  <a:pt x="7428275" y="4534821"/>
                  <a:pt x="7583172" y="4717015"/>
                  <a:pt x="7789089" y="4759152"/>
                </a:cubicBezTo>
                <a:lnTo>
                  <a:pt x="7821919" y="4762461"/>
                </a:lnTo>
                <a:lnTo>
                  <a:pt x="7809638" y="4785088"/>
                </a:lnTo>
                <a:lnTo>
                  <a:pt x="7794661" y="4833335"/>
                </a:lnTo>
                <a:lnTo>
                  <a:pt x="7524776" y="4917113"/>
                </a:lnTo>
                <a:cubicBezTo>
                  <a:pt x="7006070" y="5136507"/>
                  <a:pt x="6642110" y="5650122"/>
                  <a:pt x="6642110" y="6248746"/>
                </a:cubicBezTo>
                <a:cubicBezTo>
                  <a:pt x="6642110" y="6448287"/>
                  <a:pt x="6682550" y="6638383"/>
                  <a:pt x="6755682" y="6811285"/>
                </a:cubicBezTo>
                <a:lnTo>
                  <a:pt x="6778185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25000">
                <a:schemeClr val="accent1">
                  <a:alpha val="0"/>
                </a:schemeClr>
              </a:gs>
              <a:gs pos="100000">
                <a:schemeClr val="accent1">
                  <a:alpha val="75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185CF21-0594-48C0-9F3E-254D6BCE9D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" y="0"/>
            <a:ext cx="12189867" cy="685800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41F8C064-2DC5-4758-B49C-76BFF64052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solidFill>
            <a:schemeClr val="tx2">
              <a:lumMod val="1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FBD68200-BC03-4015-860B-CD5C30CD7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3542" y="0"/>
            <a:ext cx="7875912" cy="6858000"/>
          </a:xfrm>
          <a:custGeom>
            <a:avLst/>
            <a:gdLst>
              <a:gd name="connsiteX0" fmla="*/ 0 w 7821919"/>
              <a:gd name="connsiteY0" fmla="*/ 0 h 6858000"/>
              <a:gd name="connsiteX1" fmla="*/ 6983367 w 7821919"/>
              <a:gd name="connsiteY1" fmla="*/ 0 h 6858000"/>
              <a:gd name="connsiteX2" fmla="*/ 6982269 w 7821919"/>
              <a:gd name="connsiteY2" fmla="*/ 1331 h 6858000"/>
              <a:gd name="connsiteX3" fmla="*/ 6833782 w 7821919"/>
              <a:gd name="connsiteY3" fmla="*/ 487443 h 6858000"/>
              <a:gd name="connsiteX4" fmla="*/ 6851446 w 7821919"/>
              <a:gd name="connsiteY4" fmla="*/ 662666 h 6858000"/>
              <a:gd name="connsiteX5" fmla="*/ 6857532 w 7821919"/>
              <a:gd name="connsiteY5" fmla="*/ 686333 h 6858000"/>
              <a:gd name="connsiteX6" fmla="*/ 6806927 w 7821919"/>
              <a:gd name="connsiteY6" fmla="*/ 699345 h 6858000"/>
              <a:gd name="connsiteX7" fmla="*/ 5555365 w 7821919"/>
              <a:gd name="connsiteY7" fmla="*/ 2400515 h 6858000"/>
              <a:gd name="connsiteX8" fmla="*/ 7336617 w 7821919"/>
              <a:gd name="connsiteY8" fmla="*/ 4181767 h 6858000"/>
              <a:gd name="connsiteX9" fmla="*/ 7452815 w 7821919"/>
              <a:gd name="connsiteY9" fmla="*/ 4175900 h 6858000"/>
              <a:gd name="connsiteX10" fmla="*/ 7437456 w 7821919"/>
              <a:gd name="connsiteY10" fmla="*/ 4225378 h 6858000"/>
              <a:gd name="connsiteX11" fmla="*/ 7428275 w 7821919"/>
              <a:gd name="connsiteY11" fmla="*/ 4316448 h 6858000"/>
              <a:gd name="connsiteX12" fmla="*/ 7789089 w 7821919"/>
              <a:gd name="connsiteY12" fmla="*/ 4759152 h 6858000"/>
              <a:gd name="connsiteX13" fmla="*/ 7821919 w 7821919"/>
              <a:gd name="connsiteY13" fmla="*/ 4762461 h 6858000"/>
              <a:gd name="connsiteX14" fmla="*/ 7809638 w 7821919"/>
              <a:gd name="connsiteY14" fmla="*/ 4785088 h 6858000"/>
              <a:gd name="connsiteX15" fmla="*/ 7794661 w 7821919"/>
              <a:gd name="connsiteY15" fmla="*/ 4833335 h 6858000"/>
              <a:gd name="connsiteX16" fmla="*/ 7524776 w 7821919"/>
              <a:gd name="connsiteY16" fmla="*/ 4917113 h 6858000"/>
              <a:gd name="connsiteX17" fmla="*/ 6642110 w 7821919"/>
              <a:gd name="connsiteY17" fmla="*/ 6248746 h 6858000"/>
              <a:gd name="connsiteX18" fmla="*/ 6755682 w 7821919"/>
              <a:gd name="connsiteY18" fmla="*/ 6811285 h 6858000"/>
              <a:gd name="connsiteX19" fmla="*/ 6778185 w 7821919"/>
              <a:gd name="connsiteY19" fmla="*/ 6858000 h 6858000"/>
              <a:gd name="connsiteX20" fmla="*/ 0 w 7821919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821919" h="6858000">
                <a:moveTo>
                  <a:pt x="0" y="0"/>
                </a:moveTo>
                <a:lnTo>
                  <a:pt x="6983367" y="0"/>
                </a:lnTo>
                <a:lnTo>
                  <a:pt x="6982269" y="1331"/>
                </a:lnTo>
                <a:cubicBezTo>
                  <a:pt x="6888522" y="140095"/>
                  <a:pt x="6833782" y="307376"/>
                  <a:pt x="6833782" y="487443"/>
                </a:cubicBezTo>
                <a:cubicBezTo>
                  <a:pt x="6833782" y="547466"/>
                  <a:pt x="6839864" y="606067"/>
                  <a:pt x="6851446" y="662666"/>
                </a:cubicBezTo>
                <a:lnTo>
                  <a:pt x="6857532" y="686333"/>
                </a:lnTo>
                <a:lnTo>
                  <a:pt x="6806927" y="699345"/>
                </a:lnTo>
                <a:cubicBezTo>
                  <a:pt x="6081835" y="924872"/>
                  <a:pt x="5555365" y="1601212"/>
                  <a:pt x="5555365" y="2400515"/>
                </a:cubicBezTo>
                <a:cubicBezTo>
                  <a:pt x="5555365" y="3384273"/>
                  <a:pt x="6352859" y="4181767"/>
                  <a:pt x="7336617" y="4181767"/>
                </a:cubicBezTo>
                <a:lnTo>
                  <a:pt x="7452815" y="4175900"/>
                </a:lnTo>
                <a:lnTo>
                  <a:pt x="7437456" y="4225378"/>
                </a:lnTo>
                <a:cubicBezTo>
                  <a:pt x="7431436" y="4254794"/>
                  <a:pt x="7428275" y="4285252"/>
                  <a:pt x="7428275" y="4316448"/>
                </a:cubicBezTo>
                <a:cubicBezTo>
                  <a:pt x="7428275" y="4534821"/>
                  <a:pt x="7583172" y="4717015"/>
                  <a:pt x="7789089" y="4759152"/>
                </a:cubicBezTo>
                <a:lnTo>
                  <a:pt x="7821919" y="4762461"/>
                </a:lnTo>
                <a:lnTo>
                  <a:pt x="7809638" y="4785088"/>
                </a:lnTo>
                <a:lnTo>
                  <a:pt x="7794661" y="4833335"/>
                </a:lnTo>
                <a:lnTo>
                  <a:pt x="7524776" y="4917113"/>
                </a:lnTo>
                <a:cubicBezTo>
                  <a:pt x="7006070" y="5136507"/>
                  <a:pt x="6642110" y="5650122"/>
                  <a:pt x="6642110" y="6248746"/>
                </a:cubicBezTo>
                <a:cubicBezTo>
                  <a:pt x="6642110" y="6448287"/>
                  <a:pt x="6682550" y="6638383"/>
                  <a:pt x="6755682" y="6811285"/>
                </a:cubicBezTo>
                <a:lnTo>
                  <a:pt x="6778185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15000">
                <a:schemeClr val="bg2">
                  <a:alpha val="0"/>
                </a:schemeClr>
              </a:gs>
              <a:gs pos="100000">
                <a:schemeClr val="bg2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0B5529D-5CAA-4BF2-B5C9-34705E7661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59909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332A6F87-AC28-4AA8-B8A6-AEBC67BD0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47567" y="421698"/>
            <a:ext cx="967148" cy="967148"/>
          </a:xfrm>
          <a:prstGeom prst="ellipse">
            <a:avLst/>
          </a:prstGeom>
          <a:gradFill>
            <a:gsLst>
              <a:gs pos="0">
                <a:schemeClr val="bg2">
                  <a:alpha val="0"/>
                </a:schemeClr>
              </a:gs>
              <a:gs pos="100000">
                <a:schemeClr val="accent1">
                  <a:alpha val="21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1FBA4E8A-DF24-4488-9821-9D40F0D5B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4561" y="793679"/>
            <a:ext cx="8381238" cy="1077229"/>
          </a:xfrm>
        </p:spPr>
        <p:txBody>
          <a:bodyPr>
            <a:normAutofit/>
          </a:bodyPr>
          <a:lstStyle/>
          <a:p>
            <a:pPr algn="l"/>
            <a:r>
              <a:rPr lang="bg-BG" sz="4400">
                <a:cs typeface="Arial"/>
              </a:rPr>
              <a:t>Анамнестични данни                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C655F3FC-E24F-414E-956D-7A5482DE2C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6639" y="2052116"/>
            <a:ext cx="9131983" cy="399782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4170" indent="-344170"/>
            <a:r>
              <a:rPr lang="bg-BG" sz="2400" noProof="1">
                <a:cs typeface="Arial" panose="020B0604020202020204"/>
              </a:rPr>
              <a:t>Жена на 37-годишна възраст,втора,едноплодна бременност,нормално протичаща до момента, 21 г.с.</a:t>
            </a:r>
          </a:p>
          <a:p>
            <a:pPr marL="344170" indent="-344170"/>
            <a:r>
              <a:rPr lang="bg-BG" sz="2400" noProof="1">
                <a:cs typeface="Arial" panose="020B0604020202020204"/>
              </a:rPr>
              <a:t>Намерена на работното си място в безсъзнание,повърнала,с шумно дишане и изпускане на тазовите резервоари.</a:t>
            </a:r>
          </a:p>
          <a:p>
            <a:pPr marL="344170" indent="-344170"/>
            <a:r>
              <a:rPr lang="bg-BG" sz="2400" noProof="1">
                <a:cs typeface="Arial" panose="020B0604020202020204"/>
              </a:rPr>
              <a:t>На място е проведен КТ на гл.мозък, на който се визуализира мозъчен кръвоизлив.</a:t>
            </a:r>
          </a:p>
          <a:p>
            <a:pPr marL="344170" indent="-344170"/>
            <a:r>
              <a:rPr lang="bg-BG" sz="2400" noProof="1">
                <a:cs typeface="Arial" panose="020B0604020202020204"/>
              </a:rPr>
              <a:t>Транспортирана от екип на ЦСМП до Ш.З на УМБАЛ Бургас.</a:t>
            </a:r>
          </a:p>
        </p:txBody>
      </p:sp>
    </p:spTree>
    <p:extLst>
      <p:ext uri="{BB962C8B-B14F-4D97-AF65-F5344CB8AC3E}">
        <p14:creationId xmlns:p14="http://schemas.microsoft.com/office/powerpoint/2010/main" val="30580524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13">
            <a:extLst>
              <a:ext uri="{FF2B5EF4-FFF2-40B4-BE49-F238E27FC236}">
                <a16:creationId xmlns:a16="http://schemas.microsoft.com/office/drawing/2014/main" id="{2FA3880A-8D8F-466C-A4A1-F07BCDD371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42" name="Picture 15">
            <a:extLst>
              <a:ext uri="{FF2B5EF4-FFF2-40B4-BE49-F238E27FC236}">
                <a16:creationId xmlns:a16="http://schemas.microsoft.com/office/drawing/2014/main" id="{3C0A64CB-20A1-4508-B568-284EB04F78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43" name="Rectangle 17">
            <a:extLst>
              <a:ext uri="{FF2B5EF4-FFF2-40B4-BE49-F238E27FC236}">
                <a16:creationId xmlns:a16="http://schemas.microsoft.com/office/drawing/2014/main" id="{8DA14841-53A4-4935-BE65-C8373B8A6D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" name="Rectangle 19">
            <a:extLst>
              <a:ext uri="{FF2B5EF4-FFF2-40B4-BE49-F238E27FC236}">
                <a16:creationId xmlns:a16="http://schemas.microsoft.com/office/drawing/2014/main" id="{9877C2CF-B2DD-41C8-8B5E-152673376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" name="Rectangle 21">
            <a:extLst>
              <a:ext uri="{FF2B5EF4-FFF2-40B4-BE49-F238E27FC236}">
                <a16:creationId xmlns:a16="http://schemas.microsoft.com/office/drawing/2014/main" id="{D377EE36-E59D-4778-8F99-4B470DA4A3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" name="Rectangle 23">
            <a:extLst>
              <a:ext uri="{FF2B5EF4-FFF2-40B4-BE49-F238E27FC236}">
                <a16:creationId xmlns:a16="http://schemas.microsoft.com/office/drawing/2014/main" id="{2586C6C5-47AF-450A-932D-880EF823E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" name="TextBox 25">
            <a:extLst>
              <a:ext uri="{FF2B5EF4-FFF2-40B4-BE49-F238E27FC236}">
                <a16:creationId xmlns:a16="http://schemas.microsoft.com/office/drawing/2014/main" id="{A587901A-AA64-4940-9803-F676778511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 useBgFill="1">
        <p:nvSpPr>
          <p:cNvPr id="48" name="Rectangle 27">
            <a:extLst>
              <a:ext uri="{FF2B5EF4-FFF2-40B4-BE49-F238E27FC236}">
                <a16:creationId xmlns:a16="http://schemas.microsoft.com/office/drawing/2014/main" id="{393CD2B5-370C-4E54-BF07-77E46BC7D1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9" name="Picture 29">
            <a:extLst>
              <a:ext uri="{FF2B5EF4-FFF2-40B4-BE49-F238E27FC236}">
                <a16:creationId xmlns:a16="http://schemas.microsoft.com/office/drawing/2014/main" id="{521321C5-E7EE-49D4-8BF3-7DD5F4260F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50" name="Picture 31">
            <a:extLst>
              <a:ext uri="{FF2B5EF4-FFF2-40B4-BE49-F238E27FC236}">
                <a16:creationId xmlns:a16="http://schemas.microsoft.com/office/drawing/2014/main" id="{B4F98145-516D-4594-B0F0-0F5C85DAF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51" name="Rectangle 33">
            <a:extLst>
              <a:ext uri="{FF2B5EF4-FFF2-40B4-BE49-F238E27FC236}">
                <a16:creationId xmlns:a16="http://schemas.microsoft.com/office/drawing/2014/main" id="{249DD94E-466E-443D-84D4-95364BF817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35">
            <a:extLst>
              <a:ext uri="{FF2B5EF4-FFF2-40B4-BE49-F238E27FC236}">
                <a16:creationId xmlns:a16="http://schemas.microsoft.com/office/drawing/2014/main" id="{D730E5A1-76E1-474B-9303-1A42C53733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37">
            <a:extLst>
              <a:ext uri="{FF2B5EF4-FFF2-40B4-BE49-F238E27FC236}">
                <a16:creationId xmlns:a16="http://schemas.microsoft.com/office/drawing/2014/main" id="{25E42092-1184-49FF-8DE1-34B280A4F1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Заглавие 5">
            <a:extLst>
              <a:ext uri="{FF2B5EF4-FFF2-40B4-BE49-F238E27FC236}">
                <a16:creationId xmlns:a16="http://schemas.microsoft.com/office/drawing/2014/main" id="{35733E88-BD00-4765-89BE-612517AED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803" y="2729751"/>
            <a:ext cx="4688241" cy="226855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sz="5000"/>
              <a:t>Благодаря!</a:t>
            </a:r>
          </a:p>
        </p:txBody>
      </p:sp>
      <p:pic>
        <p:nvPicPr>
          <p:cNvPr id="4" name="Картина 4" descr="Картина, която съдържа дрехи, ръкавици&#10;&#10;Описание, генерирано с висока достоверност">
            <a:extLst>
              <a:ext uri="{FF2B5EF4-FFF2-40B4-BE49-F238E27FC236}">
                <a16:creationId xmlns:a16="http://schemas.microsoft.com/office/drawing/2014/main" id="{2B0F519C-7BD0-4CE5-9325-E86AD8078579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5"/>
          <a:srcRect l="34288" r="16692"/>
          <a:stretch/>
        </p:blipFill>
        <p:spPr>
          <a:xfrm>
            <a:off x="7409858" y="1875908"/>
            <a:ext cx="3068816" cy="3100748"/>
          </a:xfrm>
          <a:prstGeom prst="rect">
            <a:avLst/>
          </a:prstGeom>
          <a:ln>
            <a:gradFill flip="none" rotWithShape="1">
              <a:gsLst>
                <a:gs pos="86000">
                  <a:schemeClr val="accent6">
                    <a:lumMod val="67000"/>
                  </a:schemeClr>
                </a:gs>
                <a:gs pos="20000">
                  <a:schemeClr val="accent6">
                    <a:lumMod val="97000"/>
                    <a:lumOff val="3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a:ln>
          <a:effectLst>
            <a:innerShdw blurRad="127000">
              <a:prstClr val="black">
                <a:alpha val="90000"/>
              </a:prstClr>
            </a:innerShdw>
          </a:effectLst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id="{E30419FB-3F46-4553-9607-D1AA2CAF1D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975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7">
            <a:extLst>
              <a:ext uri="{FF2B5EF4-FFF2-40B4-BE49-F238E27FC236}">
                <a16:creationId xmlns:a16="http://schemas.microsoft.com/office/drawing/2014/main" id="{3DBBA26C-89C3-411F-9753-606A413F89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43" name="Picture 9">
            <a:extLst>
              <a:ext uri="{FF2B5EF4-FFF2-40B4-BE49-F238E27FC236}">
                <a16:creationId xmlns:a16="http://schemas.microsoft.com/office/drawing/2014/main" id="{EEAD2215-6311-4D1C-B6B5-F57CB6BFCB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44" name="Rectangle 11">
            <a:extLst>
              <a:ext uri="{FF2B5EF4-FFF2-40B4-BE49-F238E27FC236}">
                <a16:creationId xmlns:a16="http://schemas.microsoft.com/office/drawing/2014/main" id="{7BA5DE79-30D1-4A10-8DB9-0A6E523A97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" name="Rectangle 13">
            <a:extLst>
              <a:ext uri="{FF2B5EF4-FFF2-40B4-BE49-F238E27FC236}">
                <a16:creationId xmlns:a16="http://schemas.microsoft.com/office/drawing/2014/main" id="{9ABD0D63-D23F-4AE7-8270-4185EF9C1C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" name="Rectangle 15">
            <a:extLst>
              <a:ext uri="{FF2B5EF4-FFF2-40B4-BE49-F238E27FC236}">
                <a16:creationId xmlns:a16="http://schemas.microsoft.com/office/drawing/2014/main" id="{72168E9E-94E9-4BE3-B88C-C8A4681177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" name="Rectangle 17">
            <a:extLst>
              <a:ext uri="{FF2B5EF4-FFF2-40B4-BE49-F238E27FC236}">
                <a16:creationId xmlns:a16="http://schemas.microsoft.com/office/drawing/2014/main" id="{12107AC1-AA0D-4097-B03D-FD3C632AB8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" name="TextBox 19">
            <a:extLst>
              <a:ext uri="{FF2B5EF4-FFF2-40B4-BE49-F238E27FC236}">
                <a16:creationId xmlns:a16="http://schemas.microsoft.com/office/drawing/2014/main" id="{7C8D231A-EC46-4736-B00F-76D307082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 useBgFill="1">
        <p:nvSpPr>
          <p:cNvPr id="49" name="Rectangle 21">
            <a:extLst>
              <a:ext uri="{FF2B5EF4-FFF2-40B4-BE49-F238E27FC236}">
                <a16:creationId xmlns:a16="http://schemas.microsoft.com/office/drawing/2014/main" id="{8F3CF990-ACB8-443A-BB74-D36EC8A00B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0" name="Picture 23">
            <a:extLst>
              <a:ext uri="{FF2B5EF4-FFF2-40B4-BE49-F238E27FC236}">
                <a16:creationId xmlns:a16="http://schemas.microsoft.com/office/drawing/2014/main" id="{00B98862-BEE1-44FB-A335-A1B9106B4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  <a:noFill/>
        </p:spPr>
      </p:pic>
      <p:sp>
        <p:nvSpPr>
          <p:cNvPr id="51" name="Freeform: Shape 25">
            <a:extLst>
              <a:ext uri="{FF2B5EF4-FFF2-40B4-BE49-F238E27FC236}">
                <a16:creationId xmlns:a16="http://schemas.microsoft.com/office/drawing/2014/main" id="{65F94F98-3A57-49AA-838E-91AAF600B6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678519" y="-1660968"/>
            <a:ext cx="5838229" cy="11188733"/>
          </a:xfrm>
          <a:custGeom>
            <a:avLst/>
            <a:gdLst>
              <a:gd name="connsiteX0" fmla="*/ 0 w 7821919"/>
              <a:gd name="connsiteY0" fmla="*/ 0 h 6858000"/>
              <a:gd name="connsiteX1" fmla="*/ 6983367 w 7821919"/>
              <a:gd name="connsiteY1" fmla="*/ 0 h 6858000"/>
              <a:gd name="connsiteX2" fmla="*/ 6982269 w 7821919"/>
              <a:gd name="connsiteY2" fmla="*/ 1331 h 6858000"/>
              <a:gd name="connsiteX3" fmla="*/ 6833782 w 7821919"/>
              <a:gd name="connsiteY3" fmla="*/ 487443 h 6858000"/>
              <a:gd name="connsiteX4" fmla="*/ 6851446 w 7821919"/>
              <a:gd name="connsiteY4" fmla="*/ 662666 h 6858000"/>
              <a:gd name="connsiteX5" fmla="*/ 6857532 w 7821919"/>
              <a:gd name="connsiteY5" fmla="*/ 686333 h 6858000"/>
              <a:gd name="connsiteX6" fmla="*/ 6806927 w 7821919"/>
              <a:gd name="connsiteY6" fmla="*/ 699345 h 6858000"/>
              <a:gd name="connsiteX7" fmla="*/ 5555365 w 7821919"/>
              <a:gd name="connsiteY7" fmla="*/ 2400515 h 6858000"/>
              <a:gd name="connsiteX8" fmla="*/ 7336617 w 7821919"/>
              <a:gd name="connsiteY8" fmla="*/ 4181767 h 6858000"/>
              <a:gd name="connsiteX9" fmla="*/ 7452815 w 7821919"/>
              <a:gd name="connsiteY9" fmla="*/ 4175900 h 6858000"/>
              <a:gd name="connsiteX10" fmla="*/ 7437456 w 7821919"/>
              <a:gd name="connsiteY10" fmla="*/ 4225378 h 6858000"/>
              <a:gd name="connsiteX11" fmla="*/ 7428275 w 7821919"/>
              <a:gd name="connsiteY11" fmla="*/ 4316448 h 6858000"/>
              <a:gd name="connsiteX12" fmla="*/ 7789089 w 7821919"/>
              <a:gd name="connsiteY12" fmla="*/ 4759152 h 6858000"/>
              <a:gd name="connsiteX13" fmla="*/ 7821919 w 7821919"/>
              <a:gd name="connsiteY13" fmla="*/ 4762461 h 6858000"/>
              <a:gd name="connsiteX14" fmla="*/ 7809638 w 7821919"/>
              <a:gd name="connsiteY14" fmla="*/ 4785088 h 6858000"/>
              <a:gd name="connsiteX15" fmla="*/ 7794661 w 7821919"/>
              <a:gd name="connsiteY15" fmla="*/ 4833335 h 6858000"/>
              <a:gd name="connsiteX16" fmla="*/ 7524776 w 7821919"/>
              <a:gd name="connsiteY16" fmla="*/ 4917113 h 6858000"/>
              <a:gd name="connsiteX17" fmla="*/ 6642110 w 7821919"/>
              <a:gd name="connsiteY17" fmla="*/ 6248746 h 6858000"/>
              <a:gd name="connsiteX18" fmla="*/ 6755682 w 7821919"/>
              <a:gd name="connsiteY18" fmla="*/ 6811285 h 6858000"/>
              <a:gd name="connsiteX19" fmla="*/ 6778185 w 7821919"/>
              <a:gd name="connsiteY19" fmla="*/ 6858000 h 6858000"/>
              <a:gd name="connsiteX20" fmla="*/ 0 w 7821919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821919" h="6858000">
                <a:moveTo>
                  <a:pt x="0" y="0"/>
                </a:moveTo>
                <a:lnTo>
                  <a:pt x="6983367" y="0"/>
                </a:lnTo>
                <a:lnTo>
                  <a:pt x="6982269" y="1331"/>
                </a:lnTo>
                <a:cubicBezTo>
                  <a:pt x="6888522" y="140095"/>
                  <a:pt x="6833782" y="307376"/>
                  <a:pt x="6833782" y="487443"/>
                </a:cubicBezTo>
                <a:cubicBezTo>
                  <a:pt x="6833782" y="547466"/>
                  <a:pt x="6839864" y="606067"/>
                  <a:pt x="6851446" y="662666"/>
                </a:cubicBezTo>
                <a:lnTo>
                  <a:pt x="6857532" y="686333"/>
                </a:lnTo>
                <a:lnTo>
                  <a:pt x="6806927" y="699345"/>
                </a:lnTo>
                <a:cubicBezTo>
                  <a:pt x="6081835" y="924872"/>
                  <a:pt x="5555365" y="1601212"/>
                  <a:pt x="5555365" y="2400515"/>
                </a:cubicBezTo>
                <a:cubicBezTo>
                  <a:pt x="5555365" y="3384273"/>
                  <a:pt x="6352859" y="4181767"/>
                  <a:pt x="7336617" y="4181767"/>
                </a:cubicBezTo>
                <a:lnTo>
                  <a:pt x="7452815" y="4175900"/>
                </a:lnTo>
                <a:lnTo>
                  <a:pt x="7437456" y="4225378"/>
                </a:lnTo>
                <a:cubicBezTo>
                  <a:pt x="7431436" y="4254794"/>
                  <a:pt x="7428275" y="4285252"/>
                  <a:pt x="7428275" y="4316448"/>
                </a:cubicBezTo>
                <a:cubicBezTo>
                  <a:pt x="7428275" y="4534821"/>
                  <a:pt x="7583172" y="4717015"/>
                  <a:pt x="7789089" y="4759152"/>
                </a:cubicBezTo>
                <a:lnTo>
                  <a:pt x="7821919" y="4762461"/>
                </a:lnTo>
                <a:lnTo>
                  <a:pt x="7809638" y="4785088"/>
                </a:lnTo>
                <a:lnTo>
                  <a:pt x="7794661" y="4833335"/>
                </a:lnTo>
                <a:lnTo>
                  <a:pt x="7524776" y="4917113"/>
                </a:lnTo>
                <a:cubicBezTo>
                  <a:pt x="7006070" y="5136507"/>
                  <a:pt x="6642110" y="5650122"/>
                  <a:pt x="6642110" y="6248746"/>
                </a:cubicBezTo>
                <a:cubicBezTo>
                  <a:pt x="6642110" y="6448287"/>
                  <a:pt x="6682550" y="6638383"/>
                  <a:pt x="6755682" y="6811285"/>
                </a:cubicBezTo>
                <a:lnTo>
                  <a:pt x="6778185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25000">
                <a:schemeClr val="accent1">
                  <a:alpha val="0"/>
                </a:schemeClr>
              </a:gs>
              <a:gs pos="100000">
                <a:schemeClr val="accent1">
                  <a:alpha val="75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2" name="Picture 27">
            <a:extLst>
              <a:ext uri="{FF2B5EF4-FFF2-40B4-BE49-F238E27FC236}">
                <a16:creationId xmlns:a16="http://schemas.microsoft.com/office/drawing/2014/main" id="{7185CF21-0594-48C0-9F3E-254D6BCE9D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89" y="-5487"/>
            <a:ext cx="12189867" cy="6858000"/>
          </a:xfrm>
          <a:prstGeom prst="rect">
            <a:avLst/>
          </a:prstGeom>
        </p:spPr>
      </p:pic>
      <p:sp>
        <p:nvSpPr>
          <p:cNvPr id="53" name="Rectangle 29">
            <a:extLst>
              <a:ext uri="{FF2B5EF4-FFF2-40B4-BE49-F238E27FC236}">
                <a16:creationId xmlns:a16="http://schemas.microsoft.com/office/drawing/2014/main" id="{A0B5529D-5CAA-4BF2-B5C9-34705E7661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59909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" name="Freeform: Shape 31">
            <a:extLst>
              <a:ext uri="{FF2B5EF4-FFF2-40B4-BE49-F238E27FC236}">
                <a16:creationId xmlns:a16="http://schemas.microsoft.com/office/drawing/2014/main" id="{FBD68200-BC03-4015-860B-CD5C30CD7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9910" y="0"/>
            <a:ext cx="7869544" cy="6858000"/>
          </a:xfrm>
          <a:custGeom>
            <a:avLst/>
            <a:gdLst>
              <a:gd name="connsiteX0" fmla="*/ 0 w 7821919"/>
              <a:gd name="connsiteY0" fmla="*/ 0 h 6858000"/>
              <a:gd name="connsiteX1" fmla="*/ 6983367 w 7821919"/>
              <a:gd name="connsiteY1" fmla="*/ 0 h 6858000"/>
              <a:gd name="connsiteX2" fmla="*/ 6982269 w 7821919"/>
              <a:gd name="connsiteY2" fmla="*/ 1331 h 6858000"/>
              <a:gd name="connsiteX3" fmla="*/ 6833782 w 7821919"/>
              <a:gd name="connsiteY3" fmla="*/ 487443 h 6858000"/>
              <a:gd name="connsiteX4" fmla="*/ 6851446 w 7821919"/>
              <a:gd name="connsiteY4" fmla="*/ 662666 h 6858000"/>
              <a:gd name="connsiteX5" fmla="*/ 6857532 w 7821919"/>
              <a:gd name="connsiteY5" fmla="*/ 686333 h 6858000"/>
              <a:gd name="connsiteX6" fmla="*/ 6806927 w 7821919"/>
              <a:gd name="connsiteY6" fmla="*/ 699345 h 6858000"/>
              <a:gd name="connsiteX7" fmla="*/ 5555365 w 7821919"/>
              <a:gd name="connsiteY7" fmla="*/ 2400515 h 6858000"/>
              <a:gd name="connsiteX8" fmla="*/ 7336617 w 7821919"/>
              <a:gd name="connsiteY8" fmla="*/ 4181767 h 6858000"/>
              <a:gd name="connsiteX9" fmla="*/ 7452815 w 7821919"/>
              <a:gd name="connsiteY9" fmla="*/ 4175900 h 6858000"/>
              <a:gd name="connsiteX10" fmla="*/ 7437456 w 7821919"/>
              <a:gd name="connsiteY10" fmla="*/ 4225378 h 6858000"/>
              <a:gd name="connsiteX11" fmla="*/ 7428275 w 7821919"/>
              <a:gd name="connsiteY11" fmla="*/ 4316448 h 6858000"/>
              <a:gd name="connsiteX12" fmla="*/ 7789089 w 7821919"/>
              <a:gd name="connsiteY12" fmla="*/ 4759152 h 6858000"/>
              <a:gd name="connsiteX13" fmla="*/ 7821919 w 7821919"/>
              <a:gd name="connsiteY13" fmla="*/ 4762461 h 6858000"/>
              <a:gd name="connsiteX14" fmla="*/ 7809638 w 7821919"/>
              <a:gd name="connsiteY14" fmla="*/ 4785088 h 6858000"/>
              <a:gd name="connsiteX15" fmla="*/ 7794661 w 7821919"/>
              <a:gd name="connsiteY15" fmla="*/ 4833335 h 6858000"/>
              <a:gd name="connsiteX16" fmla="*/ 7524776 w 7821919"/>
              <a:gd name="connsiteY16" fmla="*/ 4917113 h 6858000"/>
              <a:gd name="connsiteX17" fmla="*/ 6642110 w 7821919"/>
              <a:gd name="connsiteY17" fmla="*/ 6248746 h 6858000"/>
              <a:gd name="connsiteX18" fmla="*/ 6755682 w 7821919"/>
              <a:gd name="connsiteY18" fmla="*/ 6811285 h 6858000"/>
              <a:gd name="connsiteX19" fmla="*/ 6778185 w 7821919"/>
              <a:gd name="connsiteY19" fmla="*/ 6858000 h 6858000"/>
              <a:gd name="connsiteX20" fmla="*/ 0 w 7821919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821919" h="6858000">
                <a:moveTo>
                  <a:pt x="0" y="0"/>
                </a:moveTo>
                <a:lnTo>
                  <a:pt x="6983367" y="0"/>
                </a:lnTo>
                <a:lnTo>
                  <a:pt x="6982269" y="1331"/>
                </a:lnTo>
                <a:cubicBezTo>
                  <a:pt x="6888522" y="140095"/>
                  <a:pt x="6833782" y="307376"/>
                  <a:pt x="6833782" y="487443"/>
                </a:cubicBezTo>
                <a:cubicBezTo>
                  <a:pt x="6833782" y="547466"/>
                  <a:pt x="6839864" y="606067"/>
                  <a:pt x="6851446" y="662666"/>
                </a:cubicBezTo>
                <a:lnTo>
                  <a:pt x="6857532" y="686333"/>
                </a:lnTo>
                <a:lnTo>
                  <a:pt x="6806927" y="699345"/>
                </a:lnTo>
                <a:cubicBezTo>
                  <a:pt x="6081835" y="924872"/>
                  <a:pt x="5555365" y="1601212"/>
                  <a:pt x="5555365" y="2400515"/>
                </a:cubicBezTo>
                <a:cubicBezTo>
                  <a:pt x="5555365" y="3384273"/>
                  <a:pt x="6352859" y="4181767"/>
                  <a:pt x="7336617" y="4181767"/>
                </a:cubicBezTo>
                <a:lnTo>
                  <a:pt x="7452815" y="4175900"/>
                </a:lnTo>
                <a:lnTo>
                  <a:pt x="7437456" y="4225378"/>
                </a:lnTo>
                <a:cubicBezTo>
                  <a:pt x="7431436" y="4254794"/>
                  <a:pt x="7428275" y="4285252"/>
                  <a:pt x="7428275" y="4316448"/>
                </a:cubicBezTo>
                <a:cubicBezTo>
                  <a:pt x="7428275" y="4534821"/>
                  <a:pt x="7583172" y="4717015"/>
                  <a:pt x="7789089" y="4759152"/>
                </a:cubicBezTo>
                <a:lnTo>
                  <a:pt x="7821919" y="4762461"/>
                </a:lnTo>
                <a:lnTo>
                  <a:pt x="7809638" y="4785088"/>
                </a:lnTo>
                <a:lnTo>
                  <a:pt x="7794661" y="4833335"/>
                </a:lnTo>
                <a:lnTo>
                  <a:pt x="7524776" y="4917113"/>
                </a:lnTo>
                <a:cubicBezTo>
                  <a:pt x="7006070" y="5136507"/>
                  <a:pt x="6642110" y="5650122"/>
                  <a:pt x="6642110" y="6248746"/>
                </a:cubicBezTo>
                <a:cubicBezTo>
                  <a:pt x="6642110" y="6448287"/>
                  <a:pt x="6682550" y="6638383"/>
                  <a:pt x="6755682" y="6811285"/>
                </a:cubicBezTo>
                <a:lnTo>
                  <a:pt x="6778185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25996">
                <a:srgbClr val="1F2D29">
                  <a:alpha val="4000"/>
                </a:srgbClr>
              </a:gs>
              <a:gs pos="20000">
                <a:schemeClr val="bg2">
                  <a:alpha val="0"/>
                </a:schemeClr>
              </a:gs>
              <a:gs pos="100000">
                <a:schemeClr val="bg2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" name="Oval 33">
            <a:extLst>
              <a:ext uri="{FF2B5EF4-FFF2-40B4-BE49-F238E27FC236}">
                <a16:creationId xmlns:a16="http://schemas.microsoft.com/office/drawing/2014/main" id="{332A6F87-AC28-4AA8-B8A6-AEBC67BD0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47567" y="2282700"/>
            <a:ext cx="967148" cy="967148"/>
          </a:xfrm>
          <a:prstGeom prst="ellipse">
            <a:avLst/>
          </a:prstGeom>
          <a:gradFill>
            <a:gsLst>
              <a:gs pos="0">
                <a:schemeClr val="bg2">
                  <a:alpha val="0"/>
                </a:schemeClr>
              </a:gs>
              <a:gs pos="100000">
                <a:schemeClr val="accent1">
                  <a:alpha val="21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70EFC570-C2BD-4469-B092-EF42C294D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5016" y="1872116"/>
            <a:ext cx="9554999" cy="444236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2900" indent="-342900" algn="l"/>
            <a:r>
              <a:rPr lang="en-US" sz="2400" noProof="1"/>
              <a:t>     GCS 4 т.(E1 V1 M2)</a:t>
            </a:r>
            <a:br>
              <a:rPr lang="en-US" sz="2400" noProof="1"/>
            </a:br>
            <a:r>
              <a:rPr lang="en-US" sz="2400" noProof="1"/>
              <a:t>Зеници-умерено широки(около 6 мм),мудна реакция на светлина.</a:t>
            </a:r>
            <a:br>
              <a:rPr lang="en-US" sz="2400" noProof="1"/>
            </a:br>
            <a:r>
              <a:rPr lang="en-US" sz="2400" noProof="1"/>
              <a:t>Интубирана на място,спонтанно дишане през ИТ, ДЧ 14</a:t>
            </a:r>
            <a:br>
              <a:rPr lang="en-US" sz="2400" noProof="1"/>
            </a:br>
            <a:r>
              <a:rPr lang="en-US" sz="2400" noProof="1"/>
              <a:t>Бял дроб-грубо везикуларно дишане с разнокалибрени хрипове предимно базално двустранно.</a:t>
            </a:r>
            <a:br>
              <a:rPr lang="en-US" sz="2400" noProof="1"/>
            </a:br>
            <a:r>
              <a:rPr lang="en-US" sz="2400" noProof="1"/>
              <a:t>СЧ-123, АН 128/84</a:t>
            </a:r>
            <a:br>
              <a:rPr lang="en-US" sz="2400" noProof="1"/>
            </a:br>
            <a:r>
              <a:rPr lang="en-US" sz="2400" noProof="1"/>
              <a:t>Корем-над нивото на гр.кош,палпаторно мек.</a:t>
            </a:r>
            <a:br>
              <a:rPr lang="en-US" sz="2400" noProof="1"/>
            </a:br>
            <a:r>
              <a:rPr lang="en-US" sz="2400" noProof="1"/>
              <a:t>Крайници-намален тонус,запазена подвижност,без отоци.</a:t>
            </a:r>
            <a:br>
              <a:rPr lang="en-US" sz="2400" noProof="1"/>
            </a:br>
            <a:r>
              <a:rPr lang="en-US" sz="2400" noProof="1"/>
              <a:t>Афебрилна.</a:t>
            </a:r>
            <a:br>
              <a:rPr lang="en-US" sz="2400" noProof="1"/>
            </a:br>
            <a:r>
              <a:rPr lang="en-US" sz="2400" noProof="1"/>
              <a:t>Катетеризирана-бистра урина.</a:t>
            </a:r>
            <a:br>
              <a:rPr lang="en-US" sz="2400" noProof="1"/>
            </a:br>
            <a:br>
              <a:rPr lang="en-US" sz="2400" noProof="1"/>
            </a:br>
            <a:r>
              <a:rPr lang="en-US" sz="2400" noProof="1"/>
              <a:t> </a:t>
            </a:r>
            <a:br>
              <a:rPr lang="en-US" sz="2400" noProof="1"/>
            </a:br>
            <a:endParaRPr lang="en-US" sz="2400" noProof="1">
              <a:cs typeface="Arial"/>
            </a:endParaRPr>
          </a:p>
        </p:txBody>
      </p:sp>
      <p:sp>
        <p:nvSpPr>
          <p:cNvPr id="3" name="Подзаглавие 2">
            <a:extLst>
              <a:ext uri="{FF2B5EF4-FFF2-40B4-BE49-F238E27FC236}">
                <a16:creationId xmlns:a16="http://schemas.microsoft.com/office/drawing/2014/main" id="{82165E5A-235B-46AA-BAF6-6F38862C39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2565" y="230949"/>
            <a:ext cx="6768308" cy="1393012"/>
          </a:xfrm>
        </p:spPr>
        <p:txBody>
          <a:bodyPr vert="horz" lIns="91440" tIns="0" rIns="91440" bIns="45720" rtlCol="0" anchor="b">
            <a:normAutofit/>
          </a:bodyPr>
          <a:lstStyle/>
          <a:p>
            <a:pPr marL="0" lvl="1" indent="0">
              <a:spcBef>
                <a:spcPts val="1000"/>
              </a:spcBef>
              <a:buNone/>
            </a:pPr>
            <a:r>
              <a:rPr lang="en-US" sz="4400"/>
              <a:t>Обективно състояние</a:t>
            </a:r>
            <a:endParaRPr lang="en-US" sz="440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97693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DBBA26C-89C3-411F-9753-606A413F89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EAD2215-6311-4D1C-B6B5-F57CB6BFCB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7BA5DE79-30D1-4A10-8DB9-0A6E523A97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ABD0D63-D23F-4AE7-8270-4185EF9C1C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2168E9E-94E9-4BE3-B88C-C8A4681177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2107AC1-AA0D-4097-B03D-FD3C632AB8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C8D231A-EC46-4736-B00F-76D307082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8F3CF990-ACB8-443A-BB74-D36EC8A00B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00B98862-BEE1-44FB-A335-A1B9106B4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  <a:noFill/>
        </p:spPr>
      </p:pic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65F94F98-3A57-49AA-838E-91AAF600B6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678519" y="-1660968"/>
            <a:ext cx="5838229" cy="11188733"/>
          </a:xfrm>
          <a:custGeom>
            <a:avLst/>
            <a:gdLst>
              <a:gd name="connsiteX0" fmla="*/ 0 w 7821919"/>
              <a:gd name="connsiteY0" fmla="*/ 0 h 6858000"/>
              <a:gd name="connsiteX1" fmla="*/ 6983367 w 7821919"/>
              <a:gd name="connsiteY1" fmla="*/ 0 h 6858000"/>
              <a:gd name="connsiteX2" fmla="*/ 6982269 w 7821919"/>
              <a:gd name="connsiteY2" fmla="*/ 1331 h 6858000"/>
              <a:gd name="connsiteX3" fmla="*/ 6833782 w 7821919"/>
              <a:gd name="connsiteY3" fmla="*/ 487443 h 6858000"/>
              <a:gd name="connsiteX4" fmla="*/ 6851446 w 7821919"/>
              <a:gd name="connsiteY4" fmla="*/ 662666 h 6858000"/>
              <a:gd name="connsiteX5" fmla="*/ 6857532 w 7821919"/>
              <a:gd name="connsiteY5" fmla="*/ 686333 h 6858000"/>
              <a:gd name="connsiteX6" fmla="*/ 6806927 w 7821919"/>
              <a:gd name="connsiteY6" fmla="*/ 699345 h 6858000"/>
              <a:gd name="connsiteX7" fmla="*/ 5555365 w 7821919"/>
              <a:gd name="connsiteY7" fmla="*/ 2400515 h 6858000"/>
              <a:gd name="connsiteX8" fmla="*/ 7336617 w 7821919"/>
              <a:gd name="connsiteY8" fmla="*/ 4181767 h 6858000"/>
              <a:gd name="connsiteX9" fmla="*/ 7452815 w 7821919"/>
              <a:gd name="connsiteY9" fmla="*/ 4175900 h 6858000"/>
              <a:gd name="connsiteX10" fmla="*/ 7437456 w 7821919"/>
              <a:gd name="connsiteY10" fmla="*/ 4225378 h 6858000"/>
              <a:gd name="connsiteX11" fmla="*/ 7428275 w 7821919"/>
              <a:gd name="connsiteY11" fmla="*/ 4316448 h 6858000"/>
              <a:gd name="connsiteX12" fmla="*/ 7789089 w 7821919"/>
              <a:gd name="connsiteY12" fmla="*/ 4759152 h 6858000"/>
              <a:gd name="connsiteX13" fmla="*/ 7821919 w 7821919"/>
              <a:gd name="connsiteY13" fmla="*/ 4762461 h 6858000"/>
              <a:gd name="connsiteX14" fmla="*/ 7809638 w 7821919"/>
              <a:gd name="connsiteY14" fmla="*/ 4785088 h 6858000"/>
              <a:gd name="connsiteX15" fmla="*/ 7794661 w 7821919"/>
              <a:gd name="connsiteY15" fmla="*/ 4833335 h 6858000"/>
              <a:gd name="connsiteX16" fmla="*/ 7524776 w 7821919"/>
              <a:gd name="connsiteY16" fmla="*/ 4917113 h 6858000"/>
              <a:gd name="connsiteX17" fmla="*/ 6642110 w 7821919"/>
              <a:gd name="connsiteY17" fmla="*/ 6248746 h 6858000"/>
              <a:gd name="connsiteX18" fmla="*/ 6755682 w 7821919"/>
              <a:gd name="connsiteY18" fmla="*/ 6811285 h 6858000"/>
              <a:gd name="connsiteX19" fmla="*/ 6778185 w 7821919"/>
              <a:gd name="connsiteY19" fmla="*/ 6858000 h 6858000"/>
              <a:gd name="connsiteX20" fmla="*/ 0 w 7821919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821919" h="6858000">
                <a:moveTo>
                  <a:pt x="0" y="0"/>
                </a:moveTo>
                <a:lnTo>
                  <a:pt x="6983367" y="0"/>
                </a:lnTo>
                <a:lnTo>
                  <a:pt x="6982269" y="1331"/>
                </a:lnTo>
                <a:cubicBezTo>
                  <a:pt x="6888522" y="140095"/>
                  <a:pt x="6833782" y="307376"/>
                  <a:pt x="6833782" y="487443"/>
                </a:cubicBezTo>
                <a:cubicBezTo>
                  <a:pt x="6833782" y="547466"/>
                  <a:pt x="6839864" y="606067"/>
                  <a:pt x="6851446" y="662666"/>
                </a:cubicBezTo>
                <a:lnTo>
                  <a:pt x="6857532" y="686333"/>
                </a:lnTo>
                <a:lnTo>
                  <a:pt x="6806927" y="699345"/>
                </a:lnTo>
                <a:cubicBezTo>
                  <a:pt x="6081835" y="924872"/>
                  <a:pt x="5555365" y="1601212"/>
                  <a:pt x="5555365" y="2400515"/>
                </a:cubicBezTo>
                <a:cubicBezTo>
                  <a:pt x="5555365" y="3384273"/>
                  <a:pt x="6352859" y="4181767"/>
                  <a:pt x="7336617" y="4181767"/>
                </a:cubicBezTo>
                <a:lnTo>
                  <a:pt x="7452815" y="4175900"/>
                </a:lnTo>
                <a:lnTo>
                  <a:pt x="7437456" y="4225378"/>
                </a:lnTo>
                <a:cubicBezTo>
                  <a:pt x="7431436" y="4254794"/>
                  <a:pt x="7428275" y="4285252"/>
                  <a:pt x="7428275" y="4316448"/>
                </a:cubicBezTo>
                <a:cubicBezTo>
                  <a:pt x="7428275" y="4534821"/>
                  <a:pt x="7583172" y="4717015"/>
                  <a:pt x="7789089" y="4759152"/>
                </a:cubicBezTo>
                <a:lnTo>
                  <a:pt x="7821919" y="4762461"/>
                </a:lnTo>
                <a:lnTo>
                  <a:pt x="7809638" y="4785088"/>
                </a:lnTo>
                <a:lnTo>
                  <a:pt x="7794661" y="4833335"/>
                </a:lnTo>
                <a:lnTo>
                  <a:pt x="7524776" y="4917113"/>
                </a:lnTo>
                <a:cubicBezTo>
                  <a:pt x="7006070" y="5136507"/>
                  <a:pt x="6642110" y="5650122"/>
                  <a:pt x="6642110" y="6248746"/>
                </a:cubicBezTo>
                <a:cubicBezTo>
                  <a:pt x="6642110" y="6448287"/>
                  <a:pt x="6682550" y="6638383"/>
                  <a:pt x="6755682" y="6811285"/>
                </a:cubicBezTo>
                <a:lnTo>
                  <a:pt x="6778185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25000">
                <a:schemeClr val="accent1">
                  <a:alpha val="0"/>
                </a:schemeClr>
              </a:gs>
              <a:gs pos="100000">
                <a:schemeClr val="accent1">
                  <a:alpha val="75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7185CF21-0594-48C0-9F3E-254D6BCE9D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89" y="-5487"/>
            <a:ext cx="12189867" cy="6858000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A0B5529D-5CAA-4BF2-B5C9-34705E7661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59909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FBD68200-BC03-4015-860B-CD5C30CD7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9910" y="0"/>
            <a:ext cx="7869544" cy="6858000"/>
          </a:xfrm>
          <a:custGeom>
            <a:avLst/>
            <a:gdLst>
              <a:gd name="connsiteX0" fmla="*/ 0 w 7821919"/>
              <a:gd name="connsiteY0" fmla="*/ 0 h 6858000"/>
              <a:gd name="connsiteX1" fmla="*/ 6983367 w 7821919"/>
              <a:gd name="connsiteY1" fmla="*/ 0 h 6858000"/>
              <a:gd name="connsiteX2" fmla="*/ 6982269 w 7821919"/>
              <a:gd name="connsiteY2" fmla="*/ 1331 h 6858000"/>
              <a:gd name="connsiteX3" fmla="*/ 6833782 w 7821919"/>
              <a:gd name="connsiteY3" fmla="*/ 487443 h 6858000"/>
              <a:gd name="connsiteX4" fmla="*/ 6851446 w 7821919"/>
              <a:gd name="connsiteY4" fmla="*/ 662666 h 6858000"/>
              <a:gd name="connsiteX5" fmla="*/ 6857532 w 7821919"/>
              <a:gd name="connsiteY5" fmla="*/ 686333 h 6858000"/>
              <a:gd name="connsiteX6" fmla="*/ 6806927 w 7821919"/>
              <a:gd name="connsiteY6" fmla="*/ 699345 h 6858000"/>
              <a:gd name="connsiteX7" fmla="*/ 5555365 w 7821919"/>
              <a:gd name="connsiteY7" fmla="*/ 2400515 h 6858000"/>
              <a:gd name="connsiteX8" fmla="*/ 7336617 w 7821919"/>
              <a:gd name="connsiteY8" fmla="*/ 4181767 h 6858000"/>
              <a:gd name="connsiteX9" fmla="*/ 7452815 w 7821919"/>
              <a:gd name="connsiteY9" fmla="*/ 4175900 h 6858000"/>
              <a:gd name="connsiteX10" fmla="*/ 7437456 w 7821919"/>
              <a:gd name="connsiteY10" fmla="*/ 4225378 h 6858000"/>
              <a:gd name="connsiteX11" fmla="*/ 7428275 w 7821919"/>
              <a:gd name="connsiteY11" fmla="*/ 4316448 h 6858000"/>
              <a:gd name="connsiteX12" fmla="*/ 7789089 w 7821919"/>
              <a:gd name="connsiteY12" fmla="*/ 4759152 h 6858000"/>
              <a:gd name="connsiteX13" fmla="*/ 7821919 w 7821919"/>
              <a:gd name="connsiteY13" fmla="*/ 4762461 h 6858000"/>
              <a:gd name="connsiteX14" fmla="*/ 7809638 w 7821919"/>
              <a:gd name="connsiteY14" fmla="*/ 4785088 h 6858000"/>
              <a:gd name="connsiteX15" fmla="*/ 7794661 w 7821919"/>
              <a:gd name="connsiteY15" fmla="*/ 4833335 h 6858000"/>
              <a:gd name="connsiteX16" fmla="*/ 7524776 w 7821919"/>
              <a:gd name="connsiteY16" fmla="*/ 4917113 h 6858000"/>
              <a:gd name="connsiteX17" fmla="*/ 6642110 w 7821919"/>
              <a:gd name="connsiteY17" fmla="*/ 6248746 h 6858000"/>
              <a:gd name="connsiteX18" fmla="*/ 6755682 w 7821919"/>
              <a:gd name="connsiteY18" fmla="*/ 6811285 h 6858000"/>
              <a:gd name="connsiteX19" fmla="*/ 6778185 w 7821919"/>
              <a:gd name="connsiteY19" fmla="*/ 6858000 h 6858000"/>
              <a:gd name="connsiteX20" fmla="*/ 0 w 7821919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821919" h="6858000">
                <a:moveTo>
                  <a:pt x="0" y="0"/>
                </a:moveTo>
                <a:lnTo>
                  <a:pt x="6983367" y="0"/>
                </a:lnTo>
                <a:lnTo>
                  <a:pt x="6982269" y="1331"/>
                </a:lnTo>
                <a:cubicBezTo>
                  <a:pt x="6888522" y="140095"/>
                  <a:pt x="6833782" y="307376"/>
                  <a:pt x="6833782" y="487443"/>
                </a:cubicBezTo>
                <a:cubicBezTo>
                  <a:pt x="6833782" y="547466"/>
                  <a:pt x="6839864" y="606067"/>
                  <a:pt x="6851446" y="662666"/>
                </a:cubicBezTo>
                <a:lnTo>
                  <a:pt x="6857532" y="686333"/>
                </a:lnTo>
                <a:lnTo>
                  <a:pt x="6806927" y="699345"/>
                </a:lnTo>
                <a:cubicBezTo>
                  <a:pt x="6081835" y="924872"/>
                  <a:pt x="5555365" y="1601212"/>
                  <a:pt x="5555365" y="2400515"/>
                </a:cubicBezTo>
                <a:cubicBezTo>
                  <a:pt x="5555365" y="3384273"/>
                  <a:pt x="6352859" y="4181767"/>
                  <a:pt x="7336617" y="4181767"/>
                </a:cubicBezTo>
                <a:lnTo>
                  <a:pt x="7452815" y="4175900"/>
                </a:lnTo>
                <a:lnTo>
                  <a:pt x="7437456" y="4225378"/>
                </a:lnTo>
                <a:cubicBezTo>
                  <a:pt x="7431436" y="4254794"/>
                  <a:pt x="7428275" y="4285252"/>
                  <a:pt x="7428275" y="4316448"/>
                </a:cubicBezTo>
                <a:cubicBezTo>
                  <a:pt x="7428275" y="4534821"/>
                  <a:pt x="7583172" y="4717015"/>
                  <a:pt x="7789089" y="4759152"/>
                </a:cubicBezTo>
                <a:lnTo>
                  <a:pt x="7821919" y="4762461"/>
                </a:lnTo>
                <a:lnTo>
                  <a:pt x="7809638" y="4785088"/>
                </a:lnTo>
                <a:lnTo>
                  <a:pt x="7794661" y="4833335"/>
                </a:lnTo>
                <a:lnTo>
                  <a:pt x="7524776" y="4917113"/>
                </a:lnTo>
                <a:cubicBezTo>
                  <a:pt x="7006070" y="5136507"/>
                  <a:pt x="6642110" y="5650122"/>
                  <a:pt x="6642110" y="6248746"/>
                </a:cubicBezTo>
                <a:cubicBezTo>
                  <a:pt x="6642110" y="6448287"/>
                  <a:pt x="6682550" y="6638383"/>
                  <a:pt x="6755682" y="6811285"/>
                </a:cubicBezTo>
                <a:lnTo>
                  <a:pt x="6778185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25996">
                <a:srgbClr val="1F2D29">
                  <a:alpha val="4000"/>
                </a:srgbClr>
              </a:gs>
              <a:gs pos="20000">
                <a:schemeClr val="bg2">
                  <a:alpha val="0"/>
                </a:schemeClr>
              </a:gs>
              <a:gs pos="100000">
                <a:schemeClr val="bg2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332A6F87-AC28-4AA8-B8A6-AEBC67BD0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47567" y="2282700"/>
            <a:ext cx="967148" cy="967148"/>
          </a:xfrm>
          <a:prstGeom prst="ellipse">
            <a:avLst/>
          </a:prstGeom>
          <a:gradFill>
            <a:gsLst>
              <a:gs pos="0">
                <a:schemeClr val="bg2">
                  <a:alpha val="0"/>
                </a:schemeClr>
              </a:gs>
              <a:gs pos="100000">
                <a:schemeClr val="accent1">
                  <a:alpha val="21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DC742469-CFE4-4A19-B129-B192CC9A4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3167" y="2763512"/>
            <a:ext cx="7369642" cy="360848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 algn="l"/>
            <a:r>
              <a:rPr lang="en-US" sz="2400" noProof="1"/>
              <a:t>     Hb 107 g/l WBC 9,8G/l RBC 3,19 T/l PLT 245G/l</a:t>
            </a:r>
            <a:br>
              <a:rPr lang="en-US" sz="2400" noProof="1"/>
            </a:br>
            <a:br>
              <a:rPr lang="en-US" sz="2400" noProof="1"/>
            </a:br>
            <a:r>
              <a:rPr lang="en-US" sz="2400" noProof="1"/>
              <a:t>Creat 62,0 mmol/L, Urea 2,6mmol/L, Na 140 mmol/L</a:t>
            </a:r>
            <a:br>
              <a:rPr lang="en-US" sz="2400" noProof="1"/>
            </a:br>
            <a:br>
              <a:rPr lang="en-US" sz="2400" noProof="1"/>
            </a:br>
            <a:r>
              <a:rPr lang="en-US" sz="2400" noProof="1"/>
              <a:t> K 3,9 mmol/L Ca 2,36 mmol/L BGL 8,59 mmol/L</a:t>
            </a:r>
            <a:br>
              <a:rPr lang="en-US" sz="2400" noProof="1"/>
            </a:br>
            <a:br>
              <a:rPr lang="en-US" sz="2400" noProof="1"/>
            </a:br>
            <a:r>
              <a:rPr lang="en-US" sz="2400" noProof="1"/>
              <a:t>ABG pH 7,4 pCO2 35,5 pO2  64,5 Sat 94,7 % </a:t>
            </a:r>
            <a:br>
              <a:rPr lang="en-US" sz="2400" noProof="1"/>
            </a:br>
            <a:endParaRPr lang="en-US" sz="2400" noProof="1">
              <a:cs typeface="Arial"/>
            </a:endParaRPr>
          </a:p>
        </p:txBody>
      </p:sp>
      <p:sp>
        <p:nvSpPr>
          <p:cNvPr id="3" name="Подзаглавие 2">
            <a:extLst>
              <a:ext uri="{FF2B5EF4-FFF2-40B4-BE49-F238E27FC236}">
                <a16:creationId xmlns:a16="http://schemas.microsoft.com/office/drawing/2014/main" id="{ABB61DFA-D3EA-4ED1-8464-4336566E6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621" y="691023"/>
            <a:ext cx="7875365" cy="1321126"/>
          </a:xfrm>
        </p:spPr>
        <p:txBody>
          <a:bodyPr vert="horz" lIns="91440" tIns="0" rIns="91440" bIns="45720" rtlCol="0" anchor="b">
            <a:noAutofit/>
          </a:bodyPr>
          <a:lstStyle/>
          <a:p>
            <a:pPr marL="0" indent="0">
              <a:buNone/>
            </a:pPr>
            <a:r>
              <a:rPr lang="en-US" sz="4400"/>
              <a:t>Лабораторни изследвания</a:t>
            </a:r>
            <a:endParaRPr lang="en-US" sz="440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5334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F3CF990-ACB8-443A-BB74-D36EC8A00B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601900C-265D-4146-A578-477541E3DF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0B98862-BEE1-44FB-A335-A1B9106B4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  <a:noFill/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5F94F98-3A57-49AA-838E-91AAF600B6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678519" y="-1660968"/>
            <a:ext cx="5838229" cy="11188733"/>
          </a:xfrm>
          <a:custGeom>
            <a:avLst/>
            <a:gdLst>
              <a:gd name="connsiteX0" fmla="*/ 0 w 7821919"/>
              <a:gd name="connsiteY0" fmla="*/ 0 h 6858000"/>
              <a:gd name="connsiteX1" fmla="*/ 6983367 w 7821919"/>
              <a:gd name="connsiteY1" fmla="*/ 0 h 6858000"/>
              <a:gd name="connsiteX2" fmla="*/ 6982269 w 7821919"/>
              <a:gd name="connsiteY2" fmla="*/ 1331 h 6858000"/>
              <a:gd name="connsiteX3" fmla="*/ 6833782 w 7821919"/>
              <a:gd name="connsiteY3" fmla="*/ 487443 h 6858000"/>
              <a:gd name="connsiteX4" fmla="*/ 6851446 w 7821919"/>
              <a:gd name="connsiteY4" fmla="*/ 662666 h 6858000"/>
              <a:gd name="connsiteX5" fmla="*/ 6857532 w 7821919"/>
              <a:gd name="connsiteY5" fmla="*/ 686333 h 6858000"/>
              <a:gd name="connsiteX6" fmla="*/ 6806927 w 7821919"/>
              <a:gd name="connsiteY6" fmla="*/ 699345 h 6858000"/>
              <a:gd name="connsiteX7" fmla="*/ 5555365 w 7821919"/>
              <a:gd name="connsiteY7" fmla="*/ 2400515 h 6858000"/>
              <a:gd name="connsiteX8" fmla="*/ 7336617 w 7821919"/>
              <a:gd name="connsiteY8" fmla="*/ 4181767 h 6858000"/>
              <a:gd name="connsiteX9" fmla="*/ 7452815 w 7821919"/>
              <a:gd name="connsiteY9" fmla="*/ 4175900 h 6858000"/>
              <a:gd name="connsiteX10" fmla="*/ 7437456 w 7821919"/>
              <a:gd name="connsiteY10" fmla="*/ 4225378 h 6858000"/>
              <a:gd name="connsiteX11" fmla="*/ 7428275 w 7821919"/>
              <a:gd name="connsiteY11" fmla="*/ 4316448 h 6858000"/>
              <a:gd name="connsiteX12" fmla="*/ 7789089 w 7821919"/>
              <a:gd name="connsiteY12" fmla="*/ 4759152 h 6858000"/>
              <a:gd name="connsiteX13" fmla="*/ 7821919 w 7821919"/>
              <a:gd name="connsiteY13" fmla="*/ 4762461 h 6858000"/>
              <a:gd name="connsiteX14" fmla="*/ 7809638 w 7821919"/>
              <a:gd name="connsiteY14" fmla="*/ 4785088 h 6858000"/>
              <a:gd name="connsiteX15" fmla="*/ 7794661 w 7821919"/>
              <a:gd name="connsiteY15" fmla="*/ 4833335 h 6858000"/>
              <a:gd name="connsiteX16" fmla="*/ 7524776 w 7821919"/>
              <a:gd name="connsiteY16" fmla="*/ 4917113 h 6858000"/>
              <a:gd name="connsiteX17" fmla="*/ 6642110 w 7821919"/>
              <a:gd name="connsiteY17" fmla="*/ 6248746 h 6858000"/>
              <a:gd name="connsiteX18" fmla="*/ 6755682 w 7821919"/>
              <a:gd name="connsiteY18" fmla="*/ 6811285 h 6858000"/>
              <a:gd name="connsiteX19" fmla="*/ 6778185 w 7821919"/>
              <a:gd name="connsiteY19" fmla="*/ 6858000 h 6858000"/>
              <a:gd name="connsiteX20" fmla="*/ 0 w 7821919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821919" h="6858000">
                <a:moveTo>
                  <a:pt x="0" y="0"/>
                </a:moveTo>
                <a:lnTo>
                  <a:pt x="6983367" y="0"/>
                </a:lnTo>
                <a:lnTo>
                  <a:pt x="6982269" y="1331"/>
                </a:lnTo>
                <a:cubicBezTo>
                  <a:pt x="6888522" y="140095"/>
                  <a:pt x="6833782" y="307376"/>
                  <a:pt x="6833782" y="487443"/>
                </a:cubicBezTo>
                <a:cubicBezTo>
                  <a:pt x="6833782" y="547466"/>
                  <a:pt x="6839864" y="606067"/>
                  <a:pt x="6851446" y="662666"/>
                </a:cubicBezTo>
                <a:lnTo>
                  <a:pt x="6857532" y="686333"/>
                </a:lnTo>
                <a:lnTo>
                  <a:pt x="6806927" y="699345"/>
                </a:lnTo>
                <a:cubicBezTo>
                  <a:pt x="6081835" y="924872"/>
                  <a:pt x="5555365" y="1601212"/>
                  <a:pt x="5555365" y="2400515"/>
                </a:cubicBezTo>
                <a:cubicBezTo>
                  <a:pt x="5555365" y="3384273"/>
                  <a:pt x="6352859" y="4181767"/>
                  <a:pt x="7336617" y="4181767"/>
                </a:cubicBezTo>
                <a:lnTo>
                  <a:pt x="7452815" y="4175900"/>
                </a:lnTo>
                <a:lnTo>
                  <a:pt x="7437456" y="4225378"/>
                </a:lnTo>
                <a:cubicBezTo>
                  <a:pt x="7431436" y="4254794"/>
                  <a:pt x="7428275" y="4285252"/>
                  <a:pt x="7428275" y="4316448"/>
                </a:cubicBezTo>
                <a:cubicBezTo>
                  <a:pt x="7428275" y="4534821"/>
                  <a:pt x="7583172" y="4717015"/>
                  <a:pt x="7789089" y="4759152"/>
                </a:cubicBezTo>
                <a:lnTo>
                  <a:pt x="7821919" y="4762461"/>
                </a:lnTo>
                <a:lnTo>
                  <a:pt x="7809638" y="4785088"/>
                </a:lnTo>
                <a:lnTo>
                  <a:pt x="7794661" y="4833335"/>
                </a:lnTo>
                <a:lnTo>
                  <a:pt x="7524776" y="4917113"/>
                </a:lnTo>
                <a:cubicBezTo>
                  <a:pt x="7006070" y="5136507"/>
                  <a:pt x="6642110" y="5650122"/>
                  <a:pt x="6642110" y="6248746"/>
                </a:cubicBezTo>
                <a:cubicBezTo>
                  <a:pt x="6642110" y="6448287"/>
                  <a:pt x="6682550" y="6638383"/>
                  <a:pt x="6755682" y="6811285"/>
                </a:cubicBezTo>
                <a:lnTo>
                  <a:pt x="6778185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25000">
                <a:schemeClr val="accent1">
                  <a:alpha val="0"/>
                </a:schemeClr>
              </a:gs>
              <a:gs pos="100000">
                <a:schemeClr val="accent1">
                  <a:alpha val="75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185CF21-0594-48C0-9F3E-254D6BCE9D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" y="0"/>
            <a:ext cx="12189867" cy="685800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41F8C064-2DC5-4758-B49C-76BFF64052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solidFill>
            <a:schemeClr val="tx2">
              <a:lumMod val="1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FBD68200-BC03-4015-860B-CD5C30CD7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3542" y="0"/>
            <a:ext cx="7875912" cy="6858000"/>
          </a:xfrm>
          <a:custGeom>
            <a:avLst/>
            <a:gdLst>
              <a:gd name="connsiteX0" fmla="*/ 0 w 7821919"/>
              <a:gd name="connsiteY0" fmla="*/ 0 h 6858000"/>
              <a:gd name="connsiteX1" fmla="*/ 6983367 w 7821919"/>
              <a:gd name="connsiteY1" fmla="*/ 0 h 6858000"/>
              <a:gd name="connsiteX2" fmla="*/ 6982269 w 7821919"/>
              <a:gd name="connsiteY2" fmla="*/ 1331 h 6858000"/>
              <a:gd name="connsiteX3" fmla="*/ 6833782 w 7821919"/>
              <a:gd name="connsiteY3" fmla="*/ 487443 h 6858000"/>
              <a:gd name="connsiteX4" fmla="*/ 6851446 w 7821919"/>
              <a:gd name="connsiteY4" fmla="*/ 662666 h 6858000"/>
              <a:gd name="connsiteX5" fmla="*/ 6857532 w 7821919"/>
              <a:gd name="connsiteY5" fmla="*/ 686333 h 6858000"/>
              <a:gd name="connsiteX6" fmla="*/ 6806927 w 7821919"/>
              <a:gd name="connsiteY6" fmla="*/ 699345 h 6858000"/>
              <a:gd name="connsiteX7" fmla="*/ 5555365 w 7821919"/>
              <a:gd name="connsiteY7" fmla="*/ 2400515 h 6858000"/>
              <a:gd name="connsiteX8" fmla="*/ 7336617 w 7821919"/>
              <a:gd name="connsiteY8" fmla="*/ 4181767 h 6858000"/>
              <a:gd name="connsiteX9" fmla="*/ 7452815 w 7821919"/>
              <a:gd name="connsiteY9" fmla="*/ 4175900 h 6858000"/>
              <a:gd name="connsiteX10" fmla="*/ 7437456 w 7821919"/>
              <a:gd name="connsiteY10" fmla="*/ 4225378 h 6858000"/>
              <a:gd name="connsiteX11" fmla="*/ 7428275 w 7821919"/>
              <a:gd name="connsiteY11" fmla="*/ 4316448 h 6858000"/>
              <a:gd name="connsiteX12" fmla="*/ 7789089 w 7821919"/>
              <a:gd name="connsiteY12" fmla="*/ 4759152 h 6858000"/>
              <a:gd name="connsiteX13" fmla="*/ 7821919 w 7821919"/>
              <a:gd name="connsiteY13" fmla="*/ 4762461 h 6858000"/>
              <a:gd name="connsiteX14" fmla="*/ 7809638 w 7821919"/>
              <a:gd name="connsiteY14" fmla="*/ 4785088 h 6858000"/>
              <a:gd name="connsiteX15" fmla="*/ 7794661 w 7821919"/>
              <a:gd name="connsiteY15" fmla="*/ 4833335 h 6858000"/>
              <a:gd name="connsiteX16" fmla="*/ 7524776 w 7821919"/>
              <a:gd name="connsiteY16" fmla="*/ 4917113 h 6858000"/>
              <a:gd name="connsiteX17" fmla="*/ 6642110 w 7821919"/>
              <a:gd name="connsiteY17" fmla="*/ 6248746 h 6858000"/>
              <a:gd name="connsiteX18" fmla="*/ 6755682 w 7821919"/>
              <a:gd name="connsiteY18" fmla="*/ 6811285 h 6858000"/>
              <a:gd name="connsiteX19" fmla="*/ 6778185 w 7821919"/>
              <a:gd name="connsiteY19" fmla="*/ 6858000 h 6858000"/>
              <a:gd name="connsiteX20" fmla="*/ 0 w 7821919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821919" h="6858000">
                <a:moveTo>
                  <a:pt x="0" y="0"/>
                </a:moveTo>
                <a:lnTo>
                  <a:pt x="6983367" y="0"/>
                </a:lnTo>
                <a:lnTo>
                  <a:pt x="6982269" y="1331"/>
                </a:lnTo>
                <a:cubicBezTo>
                  <a:pt x="6888522" y="140095"/>
                  <a:pt x="6833782" y="307376"/>
                  <a:pt x="6833782" y="487443"/>
                </a:cubicBezTo>
                <a:cubicBezTo>
                  <a:pt x="6833782" y="547466"/>
                  <a:pt x="6839864" y="606067"/>
                  <a:pt x="6851446" y="662666"/>
                </a:cubicBezTo>
                <a:lnTo>
                  <a:pt x="6857532" y="686333"/>
                </a:lnTo>
                <a:lnTo>
                  <a:pt x="6806927" y="699345"/>
                </a:lnTo>
                <a:cubicBezTo>
                  <a:pt x="6081835" y="924872"/>
                  <a:pt x="5555365" y="1601212"/>
                  <a:pt x="5555365" y="2400515"/>
                </a:cubicBezTo>
                <a:cubicBezTo>
                  <a:pt x="5555365" y="3384273"/>
                  <a:pt x="6352859" y="4181767"/>
                  <a:pt x="7336617" y="4181767"/>
                </a:cubicBezTo>
                <a:lnTo>
                  <a:pt x="7452815" y="4175900"/>
                </a:lnTo>
                <a:lnTo>
                  <a:pt x="7437456" y="4225378"/>
                </a:lnTo>
                <a:cubicBezTo>
                  <a:pt x="7431436" y="4254794"/>
                  <a:pt x="7428275" y="4285252"/>
                  <a:pt x="7428275" y="4316448"/>
                </a:cubicBezTo>
                <a:cubicBezTo>
                  <a:pt x="7428275" y="4534821"/>
                  <a:pt x="7583172" y="4717015"/>
                  <a:pt x="7789089" y="4759152"/>
                </a:cubicBezTo>
                <a:lnTo>
                  <a:pt x="7821919" y="4762461"/>
                </a:lnTo>
                <a:lnTo>
                  <a:pt x="7809638" y="4785088"/>
                </a:lnTo>
                <a:lnTo>
                  <a:pt x="7794661" y="4833335"/>
                </a:lnTo>
                <a:lnTo>
                  <a:pt x="7524776" y="4917113"/>
                </a:lnTo>
                <a:cubicBezTo>
                  <a:pt x="7006070" y="5136507"/>
                  <a:pt x="6642110" y="5650122"/>
                  <a:pt x="6642110" y="6248746"/>
                </a:cubicBezTo>
                <a:cubicBezTo>
                  <a:pt x="6642110" y="6448287"/>
                  <a:pt x="6682550" y="6638383"/>
                  <a:pt x="6755682" y="6811285"/>
                </a:cubicBezTo>
                <a:lnTo>
                  <a:pt x="6778185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15000">
                <a:schemeClr val="bg2">
                  <a:alpha val="0"/>
                </a:schemeClr>
              </a:gs>
              <a:gs pos="100000">
                <a:schemeClr val="bg2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0B5529D-5CAA-4BF2-B5C9-34705E7661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59909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332A6F87-AC28-4AA8-B8A6-AEBC67BD0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47567" y="421698"/>
            <a:ext cx="967148" cy="967148"/>
          </a:xfrm>
          <a:prstGeom prst="ellipse">
            <a:avLst/>
          </a:prstGeom>
          <a:gradFill>
            <a:gsLst>
              <a:gs pos="0">
                <a:schemeClr val="bg2">
                  <a:alpha val="0"/>
                </a:schemeClr>
              </a:gs>
              <a:gs pos="100000">
                <a:schemeClr val="accent1">
                  <a:alpha val="21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8D8F99C5-1ABF-4DA8-BD99-6F60DCB9B4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2148" y="959437"/>
            <a:ext cx="8154323" cy="399782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4170" indent="-344170"/>
            <a:r>
              <a:rPr lang="bg-BG" sz="2400" noProof="1">
                <a:cs typeface="Arial"/>
              </a:rPr>
              <a:t>На  терена на отделението е вклчена на ИБВ,седирана и релаксирана,започната противоедемна терапия.</a:t>
            </a:r>
          </a:p>
          <a:p>
            <a:pPr marL="344170" indent="-344170"/>
            <a:r>
              <a:rPr lang="bg-BG" sz="2400" noProof="1">
                <a:cs typeface="Arial"/>
              </a:rPr>
              <a:t>Консултирана с гинеколог- матката е спокойна при палпация,при УЗИ се установи наличие на един жив плод с главично предлежание. Заключение-без данни за остра патология от страна на бременността.</a:t>
            </a:r>
          </a:p>
          <a:p>
            <a:pPr marL="344170" indent="-344170"/>
            <a:r>
              <a:rPr lang="bg-BG" sz="2400" noProof="1">
                <a:ea typeface="+mn-lt"/>
                <a:cs typeface="+mn-lt"/>
              </a:rPr>
              <a:t>Проведен е консулт с неврохирург и е осъществен повторен КТ на гл.мозък със съдова програма . </a:t>
            </a:r>
            <a:endParaRPr lang="bg-BG" sz="2400" noProof="1">
              <a:cs typeface="Arial"/>
            </a:endParaRPr>
          </a:p>
          <a:p>
            <a:pPr marL="344170" indent="-344170"/>
            <a:endParaRPr lang="bg-BG" sz="2400" noProof="1">
              <a:cs typeface="Arial"/>
            </a:endParaRPr>
          </a:p>
          <a:p>
            <a:pPr marL="344170" indent="-344170"/>
            <a:endParaRPr lang="bg-BG" sz="2400" noProof="1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29668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>
            <a:extLst>
              <a:ext uri="{FF2B5EF4-FFF2-40B4-BE49-F238E27FC236}">
                <a16:creationId xmlns:a16="http://schemas.microsoft.com/office/drawing/2014/main" id="{722F0272-3878-4604-AA91-01CA8F08DE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8" name="Picture 8">
            <a:extLst>
              <a:ext uri="{FF2B5EF4-FFF2-40B4-BE49-F238E27FC236}">
                <a16:creationId xmlns:a16="http://schemas.microsoft.com/office/drawing/2014/main" id="{1F60EAEC-22E3-4448-8F0A-9ADAA793A9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9" name="Rectangle 10">
            <a:extLst>
              <a:ext uri="{FF2B5EF4-FFF2-40B4-BE49-F238E27FC236}">
                <a16:creationId xmlns:a16="http://schemas.microsoft.com/office/drawing/2014/main" id="{355E0F90-3FFF-4E04-B3C8-3C969A415D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12">
            <a:extLst>
              <a:ext uri="{FF2B5EF4-FFF2-40B4-BE49-F238E27FC236}">
                <a16:creationId xmlns:a16="http://schemas.microsoft.com/office/drawing/2014/main" id="{EC63A4EF-A033-4ED0-9EB6-6E1A8D264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14">
            <a:extLst>
              <a:ext uri="{FF2B5EF4-FFF2-40B4-BE49-F238E27FC236}">
                <a16:creationId xmlns:a16="http://schemas.microsoft.com/office/drawing/2014/main" id="{964965EE-80F2-417F-9652-5BFF14DA7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16">
            <a:extLst>
              <a:ext uri="{FF2B5EF4-FFF2-40B4-BE49-F238E27FC236}">
                <a16:creationId xmlns:a16="http://schemas.microsoft.com/office/drawing/2014/main" id="{AA3C9611-CFD7-4C23-A8F2-00E7865A5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" name="Картина 3" descr="Картина, която съдържа седящ, закрито, снимка, маса&#10;&#10;Описание, генерирано с висока достоверност">
            <a:extLst>
              <a:ext uri="{FF2B5EF4-FFF2-40B4-BE49-F238E27FC236}">
                <a16:creationId xmlns:a16="http://schemas.microsoft.com/office/drawing/2014/main" id="{1A7EDBC9-3ABB-4ED5-A8BE-397A4E506C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5"/>
          <a:stretch>
            <a:fillRect/>
          </a:stretch>
        </p:blipFill>
        <p:spPr>
          <a:xfrm>
            <a:off x="3083295" y="326017"/>
            <a:ext cx="6210250" cy="621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837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>
            <a:extLst>
              <a:ext uri="{FF2B5EF4-FFF2-40B4-BE49-F238E27FC236}">
                <a16:creationId xmlns:a16="http://schemas.microsoft.com/office/drawing/2014/main" id="{B1395C1E-2648-4FFC-AC7C-2C17083518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1C7379FE-10D6-4FEA-BEA3-5E2034A44C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90FB7BFA-EBDD-467C-B253-EFA7005041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3A9D773-2FA9-4E93-A01A-AEECF93EB4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0A08A6F-C28D-4C68-9627-9B83F062FD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6DAD309-1212-498F-ABAD-388FFD322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F297EF4-1A36-4B32-9046-62BAFD8D81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131B3231-1C4D-4AB4-AB8B-D39CCC393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1A82619F-6BBD-4913-A4EA-27A2A01F2A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7D32623C-82B3-4C43-98E0-31A4ACA2F7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44" name="Rectangle 43">
            <a:extLst>
              <a:ext uri="{FF2B5EF4-FFF2-40B4-BE49-F238E27FC236}">
                <a16:creationId xmlns:a16="http://schemas.microsoft.com/office/drawing/2014/main" id="{A28FAB9D-1EE6-43AC-B8F1-6569A0B8EA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4962323-B671-484D-B5A3-CD4754337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81DEBE4-9960-46D9-8D96-FBDE917281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Картина 6" descr="Картина, която съдържа закрито, маса, седящ&#10;&#10;Описание, генерирано с много висока достоверност">
            <a:extLst>
              <a:ext uri="{FF2B5EF4-FFF2-40B4-BE49-F238E27FC236}">
                <a16:creationId xmlns:a16="http://schemas.microsoft.com/office/drawing/2014/main" id="{759E7FAE-A08E-43BA-A9E5-407C8172D9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5"/>
          <a:srcRect t="12866" r="-4" b="13313"/>
          <a:stretch/>
        </p:blipFill>
        <p:spPr>
          <a:xfrm>
            <a:off x="1327217" y="1337097"/>
            <a:ext cx="4953288" cy="481752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16" name="Картина 16" descr="Картина, която съдържа текст, книга, сграда&#10;&#10;Описание, генерирано с висока достоверност">
            <a:extLst>
              <a:ext uri="{FF2B5EF4-FFF2-40B4-BE49-F238E27FC236}">
                <a16:creationId xmlns:a16="http://schemas.microsoft.com/office/drawing/2014/main" id="{376B617C-3B49-4EA4-88A5-B8A97CF9E047}"/>
              </a:ext>
            </a:extLst>
          </p:cNvPr>
          <p:cNvPicPr>
            <a:picLocks noGrp="1" noChangeAspect="1"/>
          </p:cNvPicPr>
          <p:nvPr>
            <p:ph sz="half" idx="4294967295"/>
          </p:nvPr>
        </p:nvPicPr>
        <p:blipFill rotWithShape="1">
          <a:blip r:embed="rId6"/>
          <a:srcRect t="15039" r="-4" b="10932"/>
          <a:stretch/>
        </p:blipFill>
        <p:spPr>
          <a:xfrm>
            <a:off x="6546650" y="1340917"/>
            <a:ext cx="4521969" cy="4812818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50" name="Rectangle 49">
            <a:extLst>
              <a:ext uri="{FF2B5EF4-FFF2-40B4-BE49-F238E27FC236}">
                <a16:creationId xmlns:a16="http://schemas.microsoft.com/office/drawing/2014/main" id="{2C5CA78E-387F-4DB6-8894-AA38E5EAF6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556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F3CF990-ACB8-443A-BB74-D36EC8A00B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601900C-265D-4146-A578-477541E3DF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0B98862-BEE1-44FB-A335-A1B9106B4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  <a:noFill/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5F94F98-3A57-49AA-838E-91AAF600B6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678519" y="-1660968"/>
            <a:ext cx="5838229" cy="11188733"/>
          </a:xfrm>
          <a:custGeom>
            <a:avLst/>
            <a:gdLst>
              <a:gd name="connsiteX0" fmla="*/ 0 w 7821919"/>
              <a:gd name="connsiteY0" fmla="*/ 0 h 6858000"/>
              <a:gd name="connsiteX1" fmla="*/ 6983367 w 7821919"/>
              <a:gd name="connsiteY1" fmla="*/ 0 h 6858000"/>
              <a:gd name="connsiteX2" fmla="*/ 6982269 w 7821919"/>
              <a:gd name="connsiteY2" fmla="*/ 1331 h 6858000"/>
              <a:gd name="connsiteX3" fmla="*/ 6833782 w 7821919"/>
              <a:gd name="connsiteY3" fmla="*/ 487443 h 6858000"/>
              <a:gd name="connsiteX4" fmla="*/ 6851446 w 7821919"/>
              <a:gd name="connsiteY4" fmla="*/ 662666 h 6858000"/>
              <a:gd name="connsiteX5" fmla="*/ 6857532 w 7821919"/>
              <a:gd name="connsiteY5" fmla="*/ 686333 h 6858000"/>
              <a:gd name="connsiteX6" fmla="*/ 6806927 w 7821919"/>
              <a:gd name="connsiteY6" fmla="*/ 699345 h 6858000"/>
              <a:gd name="connsiteX7" fmla="*/ 5555365 w 7821919"/>
              <a:gd name="connsiteY7" fmla="*/ 2400515 h 6858000"/>
              <a:gd name="connsiteX8" fmla="*/ 7336617 w 7821919"/>
              <a:gd name="connsiteY8" fmla="*/ 4181767 h 6858000"/>
              <a:gd name="connsiteX9" fmla="*/ 7452815 w 7821919"/>
              <a:gd name="connsiteY9" fmla="*/ 4175900 h 6858000"/>
              <a:gd name="connsiteX10" fmla="*/ 7437456 w 7821919"/>
              <a:gd name="connsiteY10" fmla="*/ 4225378 h 6858000"/>
              <a:gd name="connsiteX11" fmla="*/ 7428275 w 7821919"/>
              <a:gd name="connsiteY11" fmla="*/ 4316448 h 6858000"/>
              <a:gd name="connsiteX12" fmla="*/ 7789089 w 7821919"/>
              <a:gd name="connsiteY12" fmla="*/ 4759152 h 6858000"/>
              <a:gd name="connsiteX13" fmla="*/ 7821919 w 7821919"/>
              <a:gd name="connsiteY13" fmla="*/ 4762461 h 6858000"/>
              <a:gd name="connsiteX14" fmla="*/ 7809638 w 7821919"/>
              <a:gd name="connsiteY14" fmla="*/ 4785088 h 6858000"/>
              <a:gd name="connsiteX15" fmla="*/ 7794661 w 7821919"/>
              <a:gd name="connsiteY15" fmla="*/ 4833335 h 6858000"/>
              <a:gd name="connsiteX16" fmla="*/ 7524776 w 7821919"/>
              <a:gd name="connsiteY16" fmla="*/ 4917113 h 6858000"/>
              <a:gd name="connsiteX17" fmla="*/ 6642110 w 7821919"/>
              <a:gd name="connsiteY17" fmla="*/ 6248746 h 6858000"/>
              <a:gd name="connsiteX18" fmla="*/ 6755682 w 7821919"/>
              <a:gd name="connsiteY18" fmla="*/ 6811285 h 6858000"/>
              <a:gd name="connsiteX19" fmla="*/ 6778185 w 7821919"/>
              <a:gd name="connsiteY19" fmla="*/ 6858000 h 6858000"/>
              <a:gd name="connsiteX20" fmla="*/ 0 w 7821919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821919" h="6858000">
                <a:moveTo>
                  <a:pt x="0" y="0"/>
                </a:moveTo>
                <a:lnTo>
                  <a:pt x="6983367" y="0"/>
                </a:lnTo>
                <a:lnTo>
                  <a:pt x="6982269" y="1331"/>
                </a:lnTo>
                <a:cubicBezTo>
                  <a:pt x="6888522" y="140095"/>
                  <a:pt x="6833782" y="307376"/>
                  <a:pt x="6833782" y="487443"/>
                </a:cubicBezTo>
                <a:cubicBezTo>
                  <a:pt x="6833782" y="547466"/>
                  <a:pt x="6839864" y="606067"/>
                  <a:pt x="6851446" y="662666"/>
                </a:cubicBezTo>
                <a:lnTo>
                  <a:pt x="6857532" y="686333"/>
                </a:lnTo>
                <a:lnTo>
                  <a:pt x="6806927" y="699345"/>
                </a:lnTo>
                <a:cubicBezTo>
                  <a:pt x="6081835" y="924872"/>
                  <a:pt x="5555365" y="1601212"/>
                  <a:pt x="5555365" y="2400515"/>
                </a:cubicBezTo>
                <a:cubicBezTo>
                  <a:pt x="5555365" y="3384273"/>
                  <a:pt x="6352859" y="4181767"/>
                  <a:pt x="7336617" y="4181767"/>
                </a:cubicBezTo>
                <a:lnTo>
                  <a:pt x="7452815" y="4175900"/>
                </a:lnTo>
                <a:lnTo>
                  <a:pt x="7437456" y="4225378"/>
                </a:lnTo>
                <a:cubicBezTo>
                  <a:pt x="7431436" y="4254794"/>
                  <a:pt x="7428275" y="4285252"/>
                  <a:pt x="7428275" y="4316448"/>
                </a:cubicBezTo>
                <a:cubicBezTo>
                  <a:pt x="7428275" y="4534821"/>
                  <a:pt x="7583172" y="4717015"/>
                  <a:pt x="7789089" y="4759152"/>
                </a:cubicBezTo>
                <a:lnTo>
                  <a:pt x="7821919" y="4762461"/>
                </a:lnTo>
                <a:lnTo>
                  <a:pt x="7809638" y="4785088"/>
                </a:lnTo>
                <a:lnTo>
                  <a:pt x="7794661" y="4833335"/>
                </a:lnTo>
                <a:lnTo>
                  <a:pt x="7524776" y="4917113"/>
                </a:lnTo>
                <a:cubicBezTo>
                  <a:pt x="7006070" y="5136507"/>
                  <a:pt x="6642110" y="5650122"/>
                  <a:pt x="6642110" y="6248746"/>
                </a:cubicBezTo>
                <a:cubicBezTo>
                  <a:pt x="6642110" y="6448287"/>
                  <a:pt x="6682550" y="6638383"/>
                  <a:pt x="6755682" y="6811285"/>
                </a:cubicBezTo>
                <a:lnTo>
                  <a:pt x="6778185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25000">
                <a:schemeClr val="accent1">
                  <a:alpha val="0"/>
                </a:schemeClr>
              </a:gs>
              <a:gs pos="100000">
                <a:schemeClr val="accent1">
                  <a:alpha val="75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185CF21-0594-48C0-9F3E-254D6BCE9D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" y="0"/>
            <a:ext cx="12189867" cy="685800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41F8C064-2DC5-4758-B49C-76BFF64052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solidFill>
            <a:schemeClr val="tx2">
              <a:lumMod val="1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FBD68200-BC03-4015-860B-CD5C30CD7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3542" y="0"/>
            <a:ext cx="7875912" cy="6858000"/>
          </a:xfrm>
          <a:custGeom>
            <a:avLst/>
            <a:gdLst>
              <a:gd name="connsiteX0" fmla="*/ 0 w 7821919"/>
              <a:gd name="connsiteY0" fmla="*/ 0 h 6858000"/>
              <a:gd name="connsiteX1" fmla="*/ 6983367 w 7821919"/>
              <a:gd name="connsiteY1" fmla="*/ 0 h 6858000"/>
              <a:gd name="connsiteX2" fmla="*/ 6982269 w 7821919"/>
              <a:gd name="connsiteY2" fmla="*/ 1331 h 6858000"/>
              <a:gd name="connsiteX3" fmla="*/ 6833782 w 7821919"/>
              <a:gd name="connsiteY3" fmla="*/ 487443 h 6858000"/>
              <a:gd name="connsiteX4" fmla="*/ 6851446 w 7821919"/>
              <a:gd name="connsiteY4" fmla="*/ 662666 h 6858000"/>
              <a:gd name="connsiteX5" fmla="*/ 6857532 w 7821919"/>
              <a:gd name="connsiteY5" fmla="*/ 686333 h 6858000"/>
              <a:gd name="connsiteX6" fmla="*/ 6806927 w 7821919"/>
              <a:gd name="connsiteY6" fmla="*/ 699345 h 6858000"/>
              <a:gd name="connsiteX7" fmla="*/ 5555365 w 7821919"/>
              <a:gd name="connsiteY7" fmla="*/ 2400515 h 6858000"/>
              <a:gd name="connsiteX8" fmla="*/ 7336617 w 7821919"/>
              <a:gd name="connsiteY8" fmla="*/ 4181767 h 6858000"/>
              <a:gd name="connsiteX9" fmla="*/ 7452815 w 7821919"/>
              <a:gd name="connsiteY9" fmla="*/ 4175900 h 6858000"/>
              <a:gd name="connsiteX10" fmla="*/ 7437456 w 7821919"/>
              <a:gd name="connsiteY10" fmla="*/ 4225378 h 6858000"/>
              <a:gd name="connsiteX11" fmla="*/ 7428275 w 7821919"/>
              <a:gd name="connsiteY11" fmla="*/ 4316448 h 6858000"/>
              <a:gd name="connsiteX12" fmla="*/ 7789089 w 7821919"/>
              <a:gd name="connsiteY12" fmla="*/ 4759152 h 6858000"/>
              <a:gd name="connsiteX13" fmla="*/ 7821919 w 7821919"/>
              <a:gd name="connsiteY13" fmla="*/ 4762461 h 6858000"/>
              <a:gd name="connsiteX14" fmla="*/ 7809638 w 7821919"/>
              <a:gd name="connsiteY14" fmla="*/ 4785088 h 6858000"/>
              <a:gd name="connsiteX15" fmla="*/ 7794661 w 7821919"/>
              <a:gd name="connsiteY15" fmla="*/ 4833335 h 6858000"/>
              <a:gd name="connsiteX16" fmla="*/ 7524776 w 7821919"/>
              <a:gd name="connsiteY16" fmla="*/ 4917113 h 6858000"/>
              <a:gd name="connsiteX17" fmla="*/ 6642110 w 7821919"/>
              <a:gd name="connsiteY17" fmla="*/ 6248746 h 6858000"/>
              <a:gd name="connsiteX18" fmla="*/ 6755682 w 7821919"/>
              <a:gd name="connsiteY18" fmla="*/ 6811285 h 6858000"/>
              <a:gd name="connsiteX19" fmla="*/ 6778185 w 7821919"/>
              <a:gd name="connsiteY19" fmla="*/ 6858000 h 6858000"/>
              <a:gd name="connsiteX20" fmla="*/ 0 w 7821919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821919" h="6858000">
                <a:moveTo>
                  <a:pt x="0" y="0"/>
                </a:moveTo>
                <a:lnTo>
                  <a:pt x="6983367" y="0"/>
                </a:lnTo>
                <a:lnTo>
                  <a:pt x="6982269" y="1331"/>
                </a:lnTo>
                <a:cubicBezTo>
                  <a:pt x="6888522" y="140095"/>
                  <a:pt x="6833782" y="307376"/>
                  <a:pt x="6833782" y="487443"/>
                </a:cubicBezTo>
                <a:cubicBezTo>
                  <a:pt x="6833782" y="547466"/>
                  <a:pt x="6839864" y="606067"/>
                  <a:pt x="6851446" y="662666"/>
                </a:cubicBezTo>
                <a:lnTo>
                  <a:pt x="6857532" y="686333"/>
                </a:lnTo>
                <a:lnTo>
                  <a:pt x="6806927" y="699345"/>
                </a:lnTo>
                <a:cubicBezTo>
                  <a:pt x="6081835" y="924872"/>
                  <a:pt x="5555365" y="1601212"/>
                  <a:pt x="5555365" y="2400515"/>
                </a:cubicBezTo>
                <a:cubicBezTo>
                  <a:pt x="5555365" y="3384273"/>
                  <a:pt x="6352859" y="4181767"/>
                  <a:pt x="7336617" y="4181767"/>
                </a:cubicBezTo>
                <a:lnTo>
                  <a:pt x="7452815" y="4175900"/>
                </a:lnTo>
                <a:lnTo>
                  <a:pt x="7437456" y="4225378"/>
                </a:lnTo>
                <a:cubicBezTo>
                  <a:pt x="7431436" y="4254794"/>
                  <a:pt x="7428275" y="4285252"/>
                  <a:pt x="7428275" y="4316448"/>
                </a:cubicBezTo>
                <a:cubicBezTo>
                  <a:pt x="7428275" y="4534821"/>
                  <a:pt x="7583172" y="4717015"/>
                  <a:pt x="7789089" y="4759152"/>
                </a:cubicBezTo>
                <a:lnTo>
                  <a:pt x="7821919" y="4762461"/>
                </a:lnTo>
                <a:lnTo>
                  <a:pt x="7809638" y="4785088"/>
                </a:lnTo>
                <a:lnTo>
                  <a:pt x="7794661" y="4833335"/>
                </a:lnTo>
                <a:lnTo>
                  <a:pt x="7524776" y="4917113"/>
                </a:lnTo>
                <a:cubicBezTo>
                  <a:pt x="7006070" y="5136507"/>
                  <a:pt x="6642110" y="5650122"/>
                  <a:pt x="6642110" y="6248746"/>
                </a:cubicBezTo>
                <a:cubicBezTo>
                  <a:pt x="6642110" y="6448287"/>
                  <a:pt x="6682550" y="6638383"/>
                  <a:pt x="6755682" y="6811285"/>
                </a:cubicBezTo>
                <a:lnTo>
                  <a:pt x="6778185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15000">
                <a:schemeClr val="bg2">
                  <a:alpha val="0"/>
                </a:schemeClr>
              </a:gs>
              <a:gs pos="100000">
                <a:schemeClr val="bg2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0B5529D-5CAA-4BF2-B5C9-34705E7661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59909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332A6F87-AC28-4AA8-B8A6-AEBC67BD0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47567" y="421698"/>
            <a:ext cx="967148" cy="967148"/>
          </a:xfrm>
          <a:prstGeom prst="ellipse">
            <a:avLst/>
          </a:prstGeom>
          <a:gradFill>
            <a:gsLst>
              <a:gs pos="0">
                <a:schemeClr val="bg2">
                  <a:alpha val="0"/>
                </a:schemeClr>
              </a:gs>
              <a:gs pos="100000">
                <a:schemeClr val="accent1">
                  <a:alpha val="21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AD056AC6-EB78-45D1-91AA-08EA60FEA3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5318" y="600003"/>
            <a:ext cx="8542512" cy="399782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4170" indent="-344170"/>
            <a:r>
              <a:rPr lang="bg-BG" sz="2400" noProof="1">
                <a:cs typeface="Arial"/>
              </a:rPr>
              <a:t>Хиперденсна окръглена зона в бялото моз.вещество в дясно фронтопариетално.Вентрикулната система е изпълнена с хиперденсно съдържимо,хиперденсно съдържимо и субарахноидално в дясно.След прилагане на к.м. се позитивират само базиларната артерия и незадоволително задните моз.артерии,при добре представени темпорални артерии.Наличие на моз.едем.</a:t>
            </a:r>
          </a:p>
          <a:p>
            <a:pPr marL="344170" indent="-344170"/>
            <a:r>
              <a:rPr lang="bg-BG" sz="2400" noProof="1">
                <a:cs typeface="Arial"/>
              </a:rPr>
              <a:t>Заключение-десностранна моз.хеморагия с пробив във вентрикулна система.Субарахноидна хеморагия.мозъчен едем.</a:t>
            </a:r>
          </a:p>
        </p:txBody>
      </p:sp>
    </p:spTree>
    <p:extLst>
      <p:ext uri="{BB962C8B-B14F-4D97-AF65-F5344CB8AC3E}">
        <p14:creationId xmlns:p14="http://schemas.microsoft.com/office/powerpoint/2010/main" val="2668557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F3CF990-ACB8-443A-BB74-D36EC8A00B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601900C-265D-4146-A578-477541E3DF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0B98862-BEE1-44FB-A335-A1B9106B4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  <a:noFill/>
        </p:spPr>
      </p:pic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65F94F98-3A57-49AA-838E-91AAF600B6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678519" y="-1660968"/>
            <a:ext cx="5838229" cy="11188733"/>
          </a:xfrm>
          <a:custGeom>
            <a:avLst/>
            <a:gdLst>
              <a:gd name="connsiteX0" fmla="*/ 0 w 7821919"/>
              <a:gd name="connsiteY0" fmla="*/ 0 h 6858000"/>
              <a:gd name="connsiteX1" fmla="*/ 6983367 w 7821919"/>
              <a:gd name="connsiteY1" fmla="*/ 0 h 6858000"/>
              <a:gd name="connsiteX2" fmla="*/ 6982269 w 7821919"/>
              <a:gd name="connsiteY2" fmla="*/ 1331 h 6858000"/>
              <a:gd name="connsiteX3" fmla="*/ 6833782 w 7821919"/>
              <a:gd name="connsiteY3" fmla="*/ 487443 h 6858000"/>
              <a:gd name="connsiteX4" fmla="*/ 6851446 w 7821919"/>
              <a:gd name="connsiteY4" fmla="*/ 662666 h 6858000"/>
              <a:gd name="connsiteX5" fmla="*/ 6857532 w 7821919"/>
              <a:gd name="connsiteY5" fmla="*/ 686333 h 6858000"/>
              <a:gd name="connsiteX6" fmla="*/ 6806927 w 7821919"/>
              <a:gd name="connsiteY6" fmla="*/ 699345 h 6858000"/>
              <a:gd name="connsiteX7" fmla="*/ 5555365 w 7821919"/>
              <a:gd name="connsiteY7" fmla="*/ 2400515 h 6858000"/>
              <a:gd name="connsiteX8" fmla="*/ 7336617 w 7821919"/>
              <a:gd name="connsiteY8" fmla="*/ 4181767 h 6858000"/>
              <a:gd name="connsiteX9" fmla="*/ 7452815 w 7821919"/>
              <a:gd name="connsiteY9" fmla="*/ 4175900 h 6858000"/>
              <a:gd name="connsiteX10" fmla="*/ 7437456 w 7821919"/>
              <a:gd name="connsiteY10" fmla="*/ 4225378 h 6858000"/>
              <a:gd name="connsiteX11" fmla="*/ 7428275 w 7821919"/>
              <a:gd name="connsiteY11" fmla="*/ 4316448 h 6858000"/>
              <a:gd name="connsiteX12" fmla="*/ 7789089 w 7821919"/>
              <a:gd name="connsiteY12" fmla="*/ 4759152 h 6858000"/>
              <a:gd name="connsiteX13" fmla="*/ 7821919 w 7821919"/>
              <a:gd name="connsiteY13" fmla="*/ 4762461 h 6858000"/>
              <a:gd name="connsiteX14" fmla="*/ 7809638 w 7821919"/>
              <a:gd name="connsiteY14" fmla="*/ 4785088 h 6858000"/>
              <a:gd name="connsiteX15" fmla="*/ 7794661 w 7821919"/>
              <a:gd name="connsiteY15" fmla="*/ 4833335 h 6858000"/>
              <a:gd name="connsiteX16" fmla="*/ 7524776 w 7821919"/>
              <a:gd name="connsiteY16" fmla="*/ 4917113 h 6858000"/>
              <a:gd name="connsiteX17" fmla="*/ 6642110 w 7821919"/>
              <a:gd name="connsiteY17" fmla="*/ 6248746 h 6858000"/>
              <a:gd name="connsiteX18" fmla="*/ 6755682 w 7821919"/>
              <a:gd name="connsiteY18" fmla="*/ 6811285 h 6858000"/>
              <a:gd name="connsiteX19" fmla="*/ 6778185 w 7821919"/>
              <a:gd name="connsiteY19" fmla="*/ 6858000 h 6858000"/>
              <a:gd name="connsiteX20" fmla="*/ 0 w 7821919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821919" h="6858000">
                <a:moveTo>
                  <a:pt x="0" y="0"/>
                </a:moveTo>
                <a:lnTo>
                  <a:pt x="6983367" y="0"/>
                </a:lnTo>
                <a:lnTo>
                  <a:pt x="6982269" y="1331"/>
                </a:lnTo>
                <a:cubicBezTo>
                  <a:pt x="6888522" y="140095"/>
                  <a:pt x="6833782" y="307376"/>
                  <a:pt x="6833782" y="487443"/>
                </a:cubicBezTo>
                <a:cubicBezTo>
                  <a:pt x="6833782" y="547466"/>
                  <a:pt x="6839864" y="606067"/>
                  <a:pt x="6851446" y="662666"/>
                </a:cubicBezTo>
                <a:lnTo>
                  <a:pt x="6857532" y="686333"/>
                </a:lnTo>
                <a:lnTo>
                  <a:pt x="6806927" y="699345"/>
                </a:lnTo>
                <a:cubicBezTo>
                  <a:pt x="6081835" y="924872"/>
                  <a:pt x="5555365" y="1601212"/>
                  <a:pt x="5555365" y="2400515"/>
                </a:cubicBezTo>
                <a:cubicBezTo>
                  <a:pt x="5555365" y="3384273"/>
                  <a:pt x="6352859" y="4181767"/>
                  <a:pt x="7336617" y="4181767"/>
                </a:cubicBezTo>
                <a:lnTo>
                  <a:pt x="7452815" y="4175900"/>
                </a:lnTo>
                <a:lnTo>
                  <a:pt x="7437456" y="4225378"/>
                </a:lnTo>
                <a:cubicBezTo>
                  <a:pt x="7431436" y="4254794"/>
                  <a:pt x="7428275" y="4285252"/>
                  <a:pt x="7428275" y="4316448"/>
                </a:cubicBezTo>
                <a:cubicBezTo>
                  <a:pt x="7428275" y="4534821"/>
                  <a:pt x="7583172" y="4717015"/>
                  <a:pt x="7789089" y="4759152"/>
                </a:cubicBezTo>
                <a:lnTo>
                  <a:pt x="7821919" y="4762461"/>
                </a:lnTo>
                <a:lnTo>
                  <a:pt x="7809638" y="4785088"/>
                </a:lnTo>
                <a:lnTo>
                  <a:pt x="7794661" y="4833335"/>
                </a:lnTo>
                <a:lnTo>
                  <a:pt x="7524776" y="4917113"/>
                </a:lnTo>
                <a:cubicBezTo>
                  <a:pt x="7006070" y="5136507"/>
                  <a:pt x="6642110" y="5650122"/>
                  <a:pt x="6642110" y="6248746"/>
                </a:cubicBezTo>
                <a:cubicBezTo>
                  <a:pt x="6642110" y="6448287"/>
                  <a:pt x="6682550" y="6638383"/>
                  <a:pt x="6755682" y="6811285"/>
                </a:cubicBezTo>
                <a:lnTo>
                  <a:pt x="6778185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25000">
                <a:schemeClr val="accent1">
                  <a:alpha val="0"/>
                </a:schemeClr>
              </a:gs>
              <a:gs pos="100000">
                <a:schemeClr val="accent1">
                  <a:alpha val="75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7185CF21-0594-48C0-9F3E-254D6BCE9D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" y="0"/>
            <a:ext cx="12189867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41F8C064-2DC5-4758-B49C-76BFF64052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solidFill>
            <a:schemeClr val="tx2">
              <a:lumMod val="1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FBD68200-BC03-4015-860B-CD5C30CD7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3542" y="0"/>
            <a:ext cx="7875912" cy="6858000"/>
          </a:xfrm>
          <a:custGeom>
            <a:avLst/>
            <a:gdLst>
              <a:gd name="connsiteX0" fmla="*/ 0 w 7821919"/>
              <a:gd name="connsiteY0" fmla="*/ 0 h 6858000"/>
              <a:gd name="connsiteX1" fmla="*/ 6983367 w 7821919"/>
              <a:gd name="connsiteY1" fmla="*/ 0 h 6858000"/>
              <a:gd name="connsiteX2" fmla="*/ 6982269 w 7821919"/>
              <a:gd name="connsiteY2" fmla="*/ 1331 h 6858000"/>
              <a:gd name="connsiteX3" fmla="*/ 6833782 w 7821919"/>
              <a:gd name="connsiteY3" fmla="*/ 487443 h 6858000"/>
              <a:gd name="connsiteX4" fmla="*/ 6851446 w 7821919"/>
              <a:gd name="connsiteY4" fmla="*/ 662666 h 6858000"/>
              <a:gd name="connsiteX5" fmla="*/ 6857532 w 7821919"/>
              <a:gd name="connsiteY5" fmla="*/ 686333 h 6858000"/>
              <a:gd name="connsiteX6" fmla="*/ 6806927 w 7821919"/>
              <a:gd name="connsiteY6" fmla="*/ 699345 h 6858000"/>
              <a:gd name="connsiteX7" fmla="*/ 5555365 w 7821919"/>
              <a:gd name="connsiteY7" fmla="*/ 2400515 h 6858000"/>
              <a:gd name="connsiteX8" fmla="*/ 7336617 w 7821919"/>
              <a:gd name="connsiteY8" fmla="*/ 4181767 h 6858000"/>
              <a:gd name="connsiteX9" fmla="*/ 7452815 w 7821919"/>
              <a:gd name="connsiteY9" fmla="*/ 4175900 h 6858000"/>
              <a:gd name="connsiteX10" fmla="*/ 7437456 w 7821919"/>
              <a:gd name="connsiteY10" fmla="*/ 4225378 h 6858000"/>
              <a:gd name="connsiteX11" fmla="*/ 7428275 w 7821919"/>
              <a:gd name="connsiteY11" fmla="*/ 4316448 h 6858000"/>
              <a:gd name="connsiteX12" fmla="*/ 7789089 w 7821919"/>
              <a:gd name="connsiteY12" fmla="*/ 4759152 h 6858000"/>
              <a:gd name="connsiteX13" fmla="*/ 7821919 w 7821919"/>
              <a:gd name="connsiteY13" fmla="*/ 4762461 h 6858000"/>
              <a:gd name="connsiteX14" fmla="*/ 7809638 w 7821919"/>
              <a:gd name="connsiteY14" fmla="*/ 4785088 h 6858000"/>
              <a:gd name="connsiteX15" fmla="*/ 7794661 w 7821919"/>
              <a:gd name="connsiteY15" fmla="*/ 4833335 h 6858000"/>
              <a:gd name="connsiteX16" fmla="*/ 7524776 w 7821919"/>
              <a:gd name="connsiteY16" fmla="*/ 4917113 h 6858000"/>
              <a:gd name="connsiteX17" fmla="*/ 6642110 w 7821919"/>
              <a:gd name="connsiteY17" fmla="*/ 6248746 h 6858000"/>
              <a:gd name="connsiteX18" fmla="*/ 6755682 w 7821919"/>
              <a:gd name="connsiteY18" fmla="*/ 6811285 h 6858000"/>
              <a:gd name="connsiteX19" fmla="*/ 6778185 w 7821919"/>
              <a:gd name="connsiteY19" fmla="*/ 6858000 h 6858000"/>
              <a:gd name="connsiteX20" fmla="*/ 0 w 7821919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821919" h="6858000">
                <a:moveTo>
                  <a:pt x="0" y="0"/>
                </a:moveTo>
                <a:lnTo>
                  <a:pt x="6983367" y="0"/>
                </a:lnTo>
                <a:lnTo>
                  <a:pt x="6982269" y="1331"/>
                </a:lnTo>
                <a:cubicBezTo>
                  <a:pt x="6888522" y="140095"/>
                  <a:pt x="6833782" y="307376"/>
                  <a:pt x="6833782" y="487443"/>
                </a:cubicBezTo>
                <a:cubicBezTo>
                  <a:pt x="6833782" y="547466"/>
                  <a:pt x="6839864" y="606067"/>
                  <a:pt x="6851446" y="662666"/>
                </a:cubicBezTo>
                <a:lnTo>
                  <a:pt x="6857532" y="686333"/>
                </a:lnTo>
                <a:lnTo>
                  <a:pt x="6806927" y="699345"/>
                </a:lnTo>
                <a:cubicBezTo>
                  <a:pt x="6081835" y="924872"/>
                  <a:pt x="5555365" y="1601212"/>
                  <a:pt x="5555365" y="2400515"/>
                </a:cubicBezTo>
                <a:cubicBezTo>
                  <a:pt x="5555365" y="3384273"/>
                  <a:pt x="6352859" y="4181767"/>
                  <a:pt x="7336617" y="4181767"/>
                </a:cubicBezTo>
                <a:lnTo>
                  <a:pt x="7452815" y="4175900"/>
                </a:lnTo>
                <a:lnTo>
                  <a:pt x="7437456" y="4225378"/>
                </a:lnTo>
                <a:cubicBezTo>
                  <a:pt x="7431436" y="4254794"/>
                  <a:pt x="7428275" y="4285252"/>
                  <a:pt x="7428275" y="4316448"/>
                </a:cubicBezTo>
                <a:cubicBezTo>
                  <a:pt x="7428275" y="4534821"/>
                  <a:pt x="7583172" y="4717015"/>
                  <a:pt x="7789089" y="4759152"/>
                </a:cubicBezTo>
                <a:lnTo>
                  <a:pt x="7821919" y="4762461"/>
                </a:lnTo>
                <a:lnTo>
                  <a:pt x="7809638" y="4785088"/>
                </a:lnTo>
                <a:lnTo>
                  <a:pt x="7794661" y="4833335"/>
                </a:lnTo>
                <a:lnTo>
                  <a:pt x="7524776" y="4917113"/>
                </a:lnTo>
                <a:cubicBezTo>
                  <a:pt x="7006070" y="5136507"/>
                  <a:pt x="6642110" y="5650122"/>
                  <a:pt x="6642110" y="6248746"/>
                </a:cubicBezTo>
                <a:cubicBezTo>
                  <a:pt x="6642110" y="6448287"/>
                  <a:pt x="6682550" y="6638383"/>
                  <a:pt x="6755682" y="6811285"/>
                </a:cubicBezTo>
                <a:lnTo>
                  <a:pt x="6778185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15000">
                <a:schemeClr val="bg2">
                  <a:alpha val="0"/>
                </a:schemeClr>
              </a:gs>
              <a:gs pos="100000">
                <a:schemeClr val="bg2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0B5529D-5CAA-4BF2-B5C9-34705E7661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59909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332A6F87-AC28-4AA8-B8A6-AEBC67BD0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47567" y="421698"/>
            <a:ext cx="967148" cy="967148"/>
          </a:xfrm>
          <a:prstGeom prst="ellipse">
            <a:avLst/>
          </a:prstGeom>
          <a:gradFill>
            <a:gsLst>
              <a:gs pos="0">
                <a:schemeClr val="bg2">
                  <a:alpha val="0"/>
                </a:schemeClr>
              </a:gs>
              <a:gs pos="100000">
                <a:schemeClr val="accent1">
                  <a:alpha val="21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18D41446-B49C-4C7E-886D-A540C3D193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1620" y="844418"/>
            <a:ext cx="8786927" cy="399782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4170" indent="-344170">
              <a:lnSpc>
                <a:spcPct val="110000"/>
              </a:lnSpc>
            </a:pPr>
            <a:r>
              <a:rPr lang="bg-BG" sz="2400">
                <a:cs typeface="Arial"/>
              </a:rPr>
              <a:t>На 8-ия час е регистрирана хипотония АН 77/50 СЧ 79/мин.Включена инотропна поддръжка с норепинефрин 0,05 мкг/кг/мин.</a:t>
            </a:r>
          </a:p>
          <a:p>
            <a:pPr marL="344170" indent="-344170">
              <a:lnSpc>
                <a:spcPct val="110000"/>
              </a:lnSpc>
            </a:pPr>
            <a:r>
              <a:rPr lang="bg-BG" sz="2400">
                <a:cs typeface="Arial"/>
              </a:rPr>
              <a:t>Зеници-широки,без реакция на светлина.</a:t>
            </a:r>
          </a:p>
          <a:p>
            <a:pPr marL="344170" indent="-344170">
              <a:lnSpc>
                <a:spcPct val="110000"/>
              </a:lnSpc>
            </a:pPr>
            <a:r>
              <a:rPr lang="bg-BG" sz="2400">
                <a:cs typeface="Arial"/>
              </a:rPr>
              <a:t>GCS 3 т.</a:t>
            </a:r>
          </a:p>
          <a:p>
            <a:pPr marL="344170" indent="-344170">
              <a:lnSpc>
                <a:spcPct val="110000"/>
              </a:lnSpc>
            </a:pPr>
            <a:r>
              <a:rPr lang="bg-BG" sz="2400">
                <a:cs typeface="Arial"/>
              </a:rPr>
              <a:t>На 24-ия час е проведено първо заседание на комисията по моз.смърт.</a:t>
            </a:r>
          </a:p>
          <a:p>
            <a:pPr marL="344170" indent="-344170">
              <a:lnSpc>
                <a:spcPct val="110000"/>
              </a:lnSpc>
            </a:pPr>
            <a:r>
              <a:rPr lang="bg-BG" sz="2400">
                <a:cs typeface="Arial"/>
              </a:rPr>
              <a:t>Проведено повторно КТ на гл мозък с контрастна материя</a:t>
            </a:r>
          </a:p>
          <a:p>
            <a:pPr marL="344170" indent="-344170">
              <a:lnSpc>
                <a:spcPct val="110000"/>
              </a:lnSpc>
            </a:pPr>
            <a:r>
              <a:rPr lang="bg-BG" sz="2400">
                <a:cs typeface="Arial"/>
              </a:rPr>
              <a:t>Свикано е второ заседание на комисията по моз.смърт на 48-ия час.</a:t>
            </a:r>
          </a:p>
        </p:txBody>
      </p:sp>
    </p:spTree>
    <p:extLst>
      <p:ext uri="{BB962C8B-B14F-4D97-AF65-F5344CB8AC3E}">
        <p14:creationId xmlns:p14="http://schemas.microsoft.com/office/powerpoint/2010/main" val="16504309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Madison</Template>
  <TotalTime>1</TotalTime>
  <Words>0</Words>
  <Application>Microsoft Office PowerPoint</Application>
  <PresentationFormat>Широк екран</PresentationFormat>
  <Paragraphs>0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20</vt:i4>
      </vt:variant>
    </vt:vector>
  </HeadingPairs>
  <TitlesOfParts>
    <vt:vector size="21" baseType="lpstr">
      <vt:lpstr>Madison</vt:lpstr>
      <vt:lpstr>Д-р Милена  Минева УМБАЛ Бургас 2019 год.</vt:lpstr>
      <vt:lpstr>Анамнестични данни                </vt:lpstr>
      <vt:lpstr>     GCS 4 т.(E1 V1 M2) Зеници-умерено широки(около 6 мм),мудна реакция на светлина. Интубирана на място,спонтанно дишане през ИТ, ДЧ 14 Бял дроб-грубо везикуларно дишане с разнокалибрени хрипове предимно базално двустранно. СЧ-123, АН 128/84 Корем-над нивото на гр.кош,палпаторно мек. Крайници-намален тонус,запазена подвижност,без отоци. Афебрилна. Катетеризирана-бистра урина.    </vt:lpstr>
      <vt:lpstr>     Hb 107 g/l WBC 9,8G/l RBC 3,19 T/l PLT 245G/l  Creat 62,0 mmol/L, Urea 2,6mmol/L, Na 140 mmol/L   K 3,9 mmol/L Ca 2,36 mmol/L BGL 8,59 mmol/L  ABG pH 7,4 pCO2 35,5 pO2  64,5 Sat 94,7 %  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НАРЕДБА № 14 ОТ 15 АПРИЛ 2004 Г. ЗА МЕДИЦИНСКИТЕ КРИТЕРИИ И РЕДА НА УСТАНОВЯВАНЕ НА СМЪРТ</vt:lpstr>
      <vt:lpstr>Презентация на PowerPoint</vt:lpstr>
      <vt:lpstr>Презентация на PowerPoint</vt:lpstr>
      <vt:lpstr>Терапевтична схема</vt:lpstr>
      <vt:lpstr>Терапевтична схема</vt:lpstr>
      <vt:lpstr>Мониторинг</vt:lpstr>
      <vt:lpstr>Презентация на PowerPoint</vt:lpstr>
      <vt:lpstr>Презентация на PowerPoint</vt:lpstr>
      <vt:lpstr>Благодаря!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1624</cp:revision>
  <dcterms:modified xsi:type="dcterms:W3CDTF">2019-07-22T13:16:08Z</dcterms:modified>
</cp:coreProperties>
</file>